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9"/>
  </p:notesMasterIdLst>
  <p:sldIdLst>
    <p:sldId id="256" r:id="rId2"/>
    <p:sldId id="257" r:id="rId3"/>
    <p:sldId id="262" r:id="rId4"/>
    <p:sldId id="263" r:id="rId5"/>
    <p:sldId id="264" r:id="rId6"/>
    <p:sldId id="258" r:id="rId7"/>
    <p:sldId id="265" r:id="rId8"/>
    <p:sldId id="299" r:id="rId9"/>
    <p:sldId id="302" r:id="rId10"/>
    <p:sldId id="303" r:id="rId11"/>
    <p:sldId id="297" r:id="rId12"/>
    <p:sldId id="298" r:id="rId13"/>
    <p:sldId id="266" r:id="rId14"/>
    <p:sldId id="267" r:id="rId15"/>
    <p:sldId id="490" r:id="rId16"/>
    <p:sldId id="488" r:id="rId17"/>
    <p:sldId id="491" r:id="rId18"/>
    <p:sldId id="304" r:id="rId19"/>
    <p:sldId id="271" r:id="rId20"/>
    <p:sldId id="305" r:id="rId21"/>
    <p:sldId id="306" r:id="rId22"/>
    <p:sldId id="307" r:id="rId23"/>
    <p:sldId id="308" r:id="rId24"/>
    <p:sldId id="309" r:id="rId25"/>
    <p:sldId id="310" r:id="rId26"/>
    <p:sldId id="492" r:id="rId27"/>
    <p:sldId id="269" r:id="rId28"/>
    <p:sldId id="311" r:id="rId29"/>
    <p:sldId id="445" r:id="rId30"/>
    <p:sldId id="449" r:id="rId31"/>
    <p:sldId id="448" r:id="rId32"/>
    <p:sldId id="450" r:id="rId33"/>
    <p:sldId id="446" r:id="rId34"/>
    <p:sldId id="447" r:id="rId35"/>
    <p:sldId id="451" r:id="rId36"/>
    <p:sldId id="270" r:id="rId37"/>
    <p:sldId id="414" r:id="rId38"/>
    <p:sldId id="415" r:id="rId39"/>
    <p:sldId id="466" r:id="rId40"/>
    <p:sldId id="467" r:id="rId41"/>
    <p:sldId id="473" r:id="rId42"/>
    <p:sldId id="468" r:id="rId43"/>
    <p:sldId id="469" r:id="rId44"/>
    <p:sldId id="470" r:id="rId45"/>
    <p:sldId id="471" r:id="rId46"/>
    <p:sldId id="493" r:id="rId47"/>
    <p:sldId id="472" r:id="rId48"/>
    <p:sldId id="272" r:id="rId49"/>
    <p:sldId id="489" r:id="rId50"/>
    <p:sldId id="494" r:id="rId51"/>
    <p:sldId id="413" r:id="rId52"/>
    <p:sldId id="274" r:id="rId53"/>
    <p:sldId id="474" r:id="rId54"/>
    <p:sldId id="475" r:id="rId55"/>
    <p:sldId id="476" r:id="rId56"/>
    <p:sldId id="477" r:id="rId57"/>
    <p:sldId id="478" r:id="rId58"/>
    <p:sldId id="275" r:id="rId59"/>
    <p:sldId id="276" r:id="rId60"/>
    <p:sldId id="480" r:id="rId61"/>
    <p:sldId id="481" r:id="rId62"/>
    <p:sldId id="479" r:id="rId63"/>
    <p:sldId id="277" r:id="rId64"/>
    <p:sldId id="482" r:id="rId65"/>
    <p:sldId id="483" r:id="rId66"/>
    <p:sldId id="278" r:id="rId67"/>
    <p:sldId id="484" r:id="rId68"/>
    <p:sldId id="279" r:id="rId69"/>
    <p:sldId id="280" r:id="rId70"/>
    <p:sldId id="485" r:id="rId71"/>
    <p:sldId id="281" r:id="rId72"/>
    <p:sldId id="283" r:id="rId73"/>
    <p:sldId id="284" r:id="rId74"/>
    <p:sldId id="405" r:id="rId75"/>
    <p:sldId id="460" r:id="rId76"/>
    <p:sldId id="461" r:id="rId77"/>
    <p:sldId id="407" r:id="rId78"/>
    <p:sldId id="408" r:id="rId79"/>
    <p:sldId id="462" r:id="rId80"/>
    <p:sldId id="409" r:id="rId81"/>
    <p:sldId id="410" r:id="rId82"/>
    <p:sldId id="411" r:id="rId83"/>
    <p:sldId id="487" r:id="rId84"/>
    <p:sldId id="296" r:id="rId85"/>
    <p:sldId id="486" r:id="rId86"/>
    <p:sldId id="260" r:id="rId87"/>
    <p:sldId id="261" r:id="rId8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144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16483-0C08-4B41-8F2C-C3E1D3E2B2D0}" type="datetimeFigureOut">
              <a:rPr lang="es-MX" smtClean="0"/>
              <a:t>17/10/2023</a:t>
            </a:fld>
            <a:endParaRPr lang="es-MX"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BFB71-1C94-4C16-A25F-2B8FD9B61F04}" type="slidenum">
              <a:rPr lang="es-MX" smtClean="0"/>
              <a:t>‹Nº›</a:t>
            </a:fld>
            <a:endParaRPr lang="es-MX" dirty="0"/>
          </a:p>
        </p:txBody>
      </p:sp>
    </p:spTree>
    <p:extLst>
      <p:ext uri="{BB962C8B-B14F-4D97-AF65-F5344CB8AC3E}">
        <p14:creationId xmlns:p14="http://schemas.microsoft.com/office/powerpoint/2010/main" val="1254411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2DFBB51-A53B-4143-9C80-AE442C066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214338" cy="6909601"/>
          </a:xfrm>
          <a:prstGeom prst="rect">
            <a:avLst/>
          </a:prstGeom>
        </p:spPr>
      </p:pic>
      <p:sp>
        <p:nvSpPr>
          <p:cNvPr id="2" name="Title 1"/>
          <p:cNvSpPr>
            <a:spLocks noGrp="1"/>
          </p:cNvSpPr>
          <p:nvPr>
            <p:ph type="ctrTitle" hasCustomPrompt="1"/>
          </p:nvPr>
        </p:nvSpPr>
        <p:spPr>
          <a:xfrm>
            <a:off x="360483" y="2066192"/>
            <a:ext cx="3349869" cy="2628900"/>
          </a:xfrm>
        </p:spPr>
        <p:txBody>
          <a:bodyPr anchor="b">
            <a:noAutofit/>
          </a:bodyPr>
          <a:lstStyle>
            <a:lvl1pPr algn="ctr">
              <a:defRPr sz="4000" b="1">
                <a:solidFill>
                  <a:schemeClr val="tx1">
                    <a:lumMod val="95000"/>
                    <a:lumOff val="5000"/>
                  </a:schemeClr>
                </a:solidFill>
              </a:defRPr>
            </a:lvl1pPr>
          </a:lstStyle>
          <a:p>
            <a:r>
              <a:rPr lang="es-ES" dirty="0"/>
              <a:t>Nombre del curso</a:t>
            </a:r>
            <a:endParaRPr lang="en-US" dirty="0"/>
          </a:p>
        </p:txBody>
      </p:sp>
      <p:sp>
        <p:nvSpPr>
          <p:cNvPr id="3" name="Subtitle 2"/>
          <p:cNvSpPr>
            <a:spLocks noGrp="1"/>
          </p:cNvSpPr>
          <p:nvPr>
            <p:ph type="subTitle" idx="1" hasCustomPrompt="1"/>
          </p:nvPr>
        </p:nvSpPr>
        <p:spPr>
          <a:xfrm>
            <a:off x="606668" y="5201660"/>
            <a:ext cx="2664069" cy="600685"/>
          </a:xfrm>
        </p:spPr>
        <p:txBody>
          <a:bodyPr>
            <a:normAutofit/>
          </a:bodyPr>
          <a:lstStyle>
            <a:lvl1pPr marL="0" indent="0" algn="ctr">
              <a:buNone/>
              <a:defRPr sz="20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expositor</a:t>
            </a:r>
            <a:endParaRPr lang="en-US" dirty="0"/>
          </a:p>
        </p:txBody>
      </p:sp>
    </p:spTree>
    <p:extLst>
      <p:ext uri="{BB962C8B-B14F-4D97-AF65-F5344CB8AC3E}">
        <p14:creationId xmlns:p14="http://schemas.microsoft.com/office/powerpoint/2010/main" val="242091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3581230-7355-4F5C-A113-B0F125DFCB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31923" cy="6922788"/>
          </a:xfrm>
          <a:prstGeom prst="rect">
            <a:avLst/>
          </a:prstGeom>
        </p:spPr>
      </p:pic>
    </p:spTree>
    <p:extLst>
      <p:ext uri="{BB962C8B-B14F-4D97-AF65-F5344CB8AC3E}">
        <p14:creationId xmlns:p14="http://schemas.microsoft.com/office/powerpoint/2010/main" val="351208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áctanos">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9CB715-4FC4-4842-931D-65B68CE499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792"/>
            <a:ext cx="9249508" cy="6935974"/>
          </a:xfrm>
          <a:prstGeom prst="rect">
            <a:avLst/>
          </a:prstGeom>
        </p:spPr>
      </p:pic>
    </p:spTree>
    <p:extLst>
      <p:ext uri="{BB962C8B-B14F-4D97-AF65-F5344CB8AC3E}">
        <p14:creationId xmlns:p14="http://schemas.microsoft.com/office/powerpoint/2010/main" val="1710843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En blanco">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7D41C55-7FE4-48D9-9DB7-8821DA0FDD73}" type="datetime1">
              <a:rPr lang="es-ES" smtClean="0"/>
              <a:t>17/10/2023</a:t>
            </a:fld>
            <a:endParaRPr lang="es-ES" dirty="0"/>
          </a:p>
        </p:txBody>
      </p:sp>
      <p:sp>
        <p:nvSpPr>
          <p:cNvPr id="3" name="Marcador de pie de página 2"/>
          <p:cNvSpPr>
            <a:spLocks noGrp="1"/>
          </p:cNvSpPr>
          <p:nvPr>
            <p:ph type="ftr" sz="quarter" idx="11"/>
          </p:nvPr>
        </p:nvSpPr>
        <p:spPr/>
        <p:txBody>
          <a:bodyPr/>
          <a:lstStyle/>
          <a:p>
            <a:r>
              <a:rPr lang="es-ES" dirty="0"/>
              <a:t>www.tjabogados.com.mx          contacto@tjabogados.com.mx</a:t>
            </a:r>
          </a:p>
        </p:txBody>
      </p:sp>
      <p:sp>
        <p:nvSpPr>
          <p:cNvPr id="4" name="Marcador de número de diapositiva 3"/>
          <p:cNvSpPr>
            <a:spLocks noGrp="1"/>
          </p:cNvSpPr>
          <p:nvPr>
            <p:ph type="sldNum" sz="quarter" idx="12"/>
          </p:nvPr>
        </p:nvSpPr>
        <p:spPr/>
        <p:txBody>
          <a:bodyPr/>
          <a:lstStyle/>
          <a:p>
            <a:fld id="{329019D3-9015-314E-8D2E-E9BD081997F5}" type="slidenum">
              <a:rPr lang="es-ES" smtClean="0"/>
              <a:pPr/>
              <a:t>‹Nº›</a:t>
            </a:fld>
            <a:endParaRPr lang="es-ES" dirty="0"/>
          </a:p>
        </p:txBody>
      </p:sp>
    </p:spTree>
    <p:extLst>
      <p:ext uri="{BB962C8B-B14F-4D97-AF65-F5344CB8AC3E}">
        <p14:creationId xmlns:p14="http://schemas.microsoft.com/office/powerpoint/2010/main" val="227782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nvPr>
        </p:nvSpPr>
        <p:spPr/>
        <p:txBody>
          <a:bodyPr/>
          <a:lstStyle/>
          <a:p>
            <a:fld id="{571507EF-FDAC-4106-916F-1D34F66C5FE6}" type="slidenum">
              <a:rPr lang="es-MX" smtClean="0"/>
              <a:t>‹Nº›</a:t>
            </a:fld>
            <a:endParaRPr lang="es-MX" dirty="0"/>
          </a:p>
        </p:txBody>
      </p:sp>
    </p:spTree>
    <p:extLst>
      <p:ext uri="{BB962C8B-B14F-4D97-AF65-F5344CB8AC3E}">
        <p14:creationId xmlns:p14="http://schemas.microsoft.com/office/powerpoint/2010/main" val="1608253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6" name="Slide Number Placeholder 5"/>
          <p:cNvSpPr>
            <a:spLocks noGrp="1"/>
          </p:cNvSpPr>
          <p:nvPr>
            <p:ph type="sldNum" sz="quarter" idx="12"/>
          </p:nvPr>
        </p:nvSpPr>
        <p:spPr/>
        <p:txBody>
          <a:bodyPr/>
          <a:lstStyle/>
          <a:p>
            <a:fld id="{571507EF-FDAC-4106-916F-1D34F66C5FE6}" type="slidenum">
              <a:rPr lang="es-MX" smtClean="0"/>
              <a:t>‹Nº›</a:t>
            </a:fld>
            <a:endParaRPr lang="es-MX" dirty="0"/>
          </a:p>
        </p:txBody>
      </p:sp>
    </p:spTree>
    <p:extLst>
      <p:ext uri="{BB962C8B-B14F-4D97-AF65-F5344CB8AC3E}">
        <p14:creationId xmlns:p14="http://schemas.microsoft.com/office/powerpoint/2010/main" val="355800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Slide Number Placeholder 6"/>
          <p:cNvSpPr>
            <a:spLocks noGrp="1"/>
          </p:cNvSpPr>
          <p:nvPr>
            <p:ph type="sldNum" sz="quarter" idx="12"/>
          </p:nvPr>
        </p:nvSpPr>
        <p:spPr/>
        <p:txBody>
          <a:bodyPr/>
          <a:lstStyle/>
          <a:p>
            <a:fld id="{571507EF-FDAC-4106-916F-1D34F66C5FE6}" type="slidenum">
              <a:rPr lang="es-MX" smtClean="0"/>
              <a:t>‹Nº›</a:t>
            </a:fld>
            <a:endParaRPr lang="es-MX" dirty="0"/>
          </a:p>
        </p:txBody>
      </p:sp>
    </p:spTree>
    <p:extLst>
      <p:ext uri="{BB962C8B-B14F-4D97-AF65-F5344CB8AC3E}">
        <p14:creationId xmlns:p14="http://schemas.microsoft.com/office/powerpoint/2010/main" val="326756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Slide Number Placeholder 8"/>
          <p:cNvSpPr>
            <a:spLocks noGrp="1"/>
          </p:cNvSpPr>
          <p:nvPr>
            <p:ph type="sldNum" sz="quarter" idx="12"/>
          </p:nvPr>
        </p:nvSpPr>
        <p:spPr/>
        <p:txBody>
          <a:bodyPr/>
          <a:lstStyle/>
          <a:p>
            <a:fld id="{571507EF-FDAC-4106-916F-1D34F66C5FE6}" type="slidenum">
              <a:rPr lang="es-MX" smtClean="0"/>
              <a:t>‹Nº›</a:t>
            </a:fld>
            <a:endParaRPr lang="es-MX" dirty="0"/>
          </a:p>
        </p:txBody>
      </p:sp>
    </p:spTree>
    <p:extLst>
      <p:ext uri="{BB962C8B-B14F-4D97-AF65-F5344CB8AC3E}">
        <p14:creationId xmlns:p14="http://schemas.microsoft.com/office/powerpoint/2010/main" val="234289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325811"/>
            <a:ext cx="7886700" cy="1325563"/>
          </a:xfrm>
        </p:spPr>
        <p:txBody>
          <a:bodyPr>
            <a:noAutofit/>
          </a:bodyPr>
          <a:lstStyle>
            <a:lvl1pPr>
              <a:defRPr sz="5400">
                <a:solidFill>
                  <a:srgbClr val="99CC00"/>
                </a:solidFill>
              </a:defRPr>
            </a:lvl1pPr>
          </a:lstStyle>
          <a:p>
            <a:r>
              <a:rPr lang="es-ES" dirty="0"/>
              <a:t>Subtítulos</a:t>
            </a:r>
            <a:endParaRPr lang="en-US" dirty="0"/>
          </a:p>
        </p:txBody>
      </p:sp>
      <p:sp>
        <p:nvSpPr>
          <p:cNvPr id="5" name="Slide Number Placeholder 4"/>
          <p:cNvSpPr>
            <a:spLocks noGrp="1"/>
          </p:cNvSpPr>
          <p:nvPr>
            <p:ph type="sldNum" sz="quarter" idx="12"/>
          </p:nvPr>
        </p:nvSpPr>
        <p:spPr/>
        <p:txBody>
          <a:bodyPr/>
          <a:lstStyle/>
          <a:p>
            <a:fld id="{571507EF-FDAC-4106-916F-1D34F66C5FE6}" type="slidenum">
              <a:rPr lang="es-MX" smtClean="0"/>
              <a:t>‹Nº›</a:t>
            </a:fld>
            <a:endParaRPr lang="es-MX" dirty="0"/>
          </a:p>
        </p:txBody>
      </p:sp>
    </p:spTree>
    <p:extLst>
      <p:ext uri="{BB962C8B-B14F-4D97-AF65-F5344CB8AC3E}">
        <p14:creationId xmlns:p14="http://schemas.microsoft.com/office/powerpoint/2010/main" val="115331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1507EF-FDAC-4106-916F-1D34F66C5FE6}" type="slidenum">
              <a:rPr lang="es-MX" smtClean="0"/>
              <a:t>‹Nº›</a:t>
            </a:fld>
            <a:endParaRPr lang="es-MX" dirty="0"/>
          </a:p>
        </p:txBody>
      </p:sp>
      <p:sp>
        <p:nvSpPr>
          <p:cNvPr id="6" name="Marcador de posición de imagen 5">
            <a:extLst>
              <a:ext uri="{FF2B5EF4-FFF2-40B4-BE49-F238E27FC236}">
                <a16:creationId xmlns:a16="http://schemas.microsoft.com/office/drawing/2014/main" id="{28B5A4E6-4A7C-4307-8B40-E8D92F60A84D}"/>
              </a:ext>
            </a:extLst>
          </p:cNvPr>
          <p:cNvSpPr>
            <a:spLocks noGrp="1"/>
          </p:cNvSpPr>
          <p:nvPr>
            <p:ph type="pic" sz="quarter" idx="13"/>
          </p:nvPr>
        </p:nvSpPr>
        <p:spPr>
          <a:xfrm>
            <a:off x="149225" y="641350"/>
            <a:ext cx="8920163" cy="5451475"/>
          </a:xfrm>
        </p:spPr>
        <p:txBody>
          <a:bodyPr/>
          <a:lstStyle/>
          <a:p>
            <a:endParaRPr lang="es-MX" dirty="0"/>
          </a:p>
        </p:txBody>
      </p:sp>
    </p:spTree>
    <p:extLst>
      <p:ext uri="{BB962C8B-B14F-4D97-AF65-F5344CB8AC3E}">
        <p14:creationId xmlns:p14="http://schemas.microsoft.com/office/powerpoint/2010/main" val="390237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24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7" name="Slide Number Placeholder 6"/>
          <p:cNvSpPr>
            <a:spLocks noGrp="1"/>
          </p:cNvSpPr>
          <p:nvPr>
            <p:ph type="sldNum" sz="quarter" idx="12"/>
          </p:nvPr>
        </p:nvSpPr>
        <p:spPr/>
        <p:txBody>
          <a:bodyPr/>
          <a:lstStyle/>
          <a:p>
            <a:fld id="{571507EF-FDAC-4106-916F-1D34F66C5FE6}" type="slidenum">
              <a:rPr lang="es-MX" smtClean="0"/>
              <a:t>‹Nº›</a:t>
            </a:fld>
            <a:endParaRPr lang="es-MX" dirty="0"/>
          </a:p>
        </p:txBody>
      </p:sp>
    </p:spTree>
    <p:extLst>
      <p:ext uri="{BB962C8B-B14F-4D97-AF65-F5344CB8AC3E}">
        <p14:creationId xmlns:p14="http://schemas.microsoft.com/office/powerpoint/2010/main" val="20683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Autofit/>
          </a:bodyPr>
          <a:lstStyle>
            <a:lvl1pPr>
              <a:defRPr sz="2400"/>
            </a:lvl1pPr>
          </a:lstStyle>
          <a:p>
            <a:r>
              <a:rPr lang="es-ES" dirty="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7" name="Slide Number Placeholder 6"/>
          <p:cNvSpPr>
            <a:spLocks noGrp="1"/>
          </p:cNvSpPr>
          <p:nvPr>
            <p:ph type="sldNum" sz="quarter" idx="12"/>
          </p:nvPr>
        </p:nvSpPr>
        <p:spPr/>
        <p:txBody>
          <a:bodyPr/>
          <a:lstStyle/>
          <a:p>
            <a:fld id="{571507EF-FDAC-4106-916F-1D34F66C5FE6}" type="slidenum">
              <a:rPr lang="es-MX" smtClean="0"/>
              <a:t>‹Nº›</a:t>
            </a:fld>
            <a:endParaRPr lang="es-MX" dirty="0"/>
          </a:p>
        </p:txBody>
      </p:sp>
    </p:spTree>
    <p:extLst>
      <p:ext uri="{BB962C8B-B14F-4D97-AF65-F5344CB8AC3E}">
        <p14:creationId xmlns:p14="http://schemas.microsoft.com/office/powerpoint/2010/main" val="303196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1695020-DDC9-4FEB-87DE-F660D7A384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89665"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p:cNvSpPr>
            <a:spLocks noGrp="1"/>
          </p:cNvSpPr>
          <p:nvPr>
            <p:ph type="sldNum" sz="quarter" idx="4"/>
          </p:nvPr>
        </p:nvSpPr>
        <p:spPr>
          <a:xfrm>
            <a:off x="8515350" y="6355864"/>
            <a:ext cx="553916" cy="365125"/>
          </a:xfrm>
          <a:prstGeom prst="rect">
            <a:avLst/>
          </a:prstGeom>
        </p:spPr>
        <p:txBody>
          <a:bodyPr vert="horz" lIns="91440" tIns="45720" rIns="91440" bIns="45720" rtlCol="0" anchor="ctr"/>
          <a:lstStyle>
            <a:lvl1pPr algn="ctr">
              <a:defRPr sz="1600">
                <a:solidFill>
                  <a:schemeClr val="bg1"/>
                </a:solidFill>
              </a:defRPr>
            </a:lvl1pPr>
          </a:lstStyle>
          <a:p>
            <a:fld id="{571507EF-FDAC-4106-916F-1D34F66C5FE6}" type="slidenum">
              <a:rPr lang="es-MX" smtClean="0"/>
              <a:pPr/>
              <a:t>‹Nº›</a:t>
            </a:fld>
            <a:endParaRPr lang="es-MX" dirty="0"/>
          </a:p>
        </p:txBody>
      </p:sp>
    </p:spTree>
    <p:extLst>
      <p:ext uri="{BB962C8B-B14F-4D97-AF65-F5344CB8AC3E}">
        <p14:creationId xmlns:p14="http://schemas.microsoft.com/office/powerpoint/2010/main" val="4258890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3" r:id="rId12"/>
  </p:sldLayoutIdLst>
  <p:hf hdr="0" ftr="0" dt="0"/>
  <p:txStyles>
    <p:title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OPINI&#211;N%20FAVORABLE%20CONDUSEF.pdf" TargetMode="External"/><Relationship Id="rId2" Type="http://schemas.openxmlformats.org/officeDocument/2006/relationships/hyperlink" Target="ACUSE%20OPINION%20ESTATUTO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prevencion.lavado@cnbv.gob.m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guia_pre_registro.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FormulariodeAlta.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SOLICITUD_CLAVE_INSTITUCIONAL_nuevo.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eduweb.condusef.gob.mx/Reune/wpinicio.asp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s://ifit.condusef.gob.mx/ifit/index.php"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hyperlink" Target="https://goo.gl/maps/E47Ww7RAjejvMSYm7" TargetMode="External"/><Relationship Id="rId7" Type="http://schemas.openxmlformats.org/officeDocument/2006/relationships/hyperlink" Target="https://www.instagram.com/cofide.mx/?hl=es-la" TargetMode="External"/><Relationship Id="rId2" Type="http://schemas.openxmlformats.org/officeDocument/2006/relationships/hyperlink" Target="https://www.cofide.mx/" TargetMode="External"/><Relationship Id="rId1" Type="http://schemas.openxmlformats.org/officeDocument/2006/relationships/slideLayout" Target="../slideLayouts/slideLayout11.xml"/><Relationship Id="rId6" Type="http://schemas.openxmlformats.org/officeDocument/2006/relationships/hyperlink" Target="https://www.youtube.com/c/BrevesFiscalesCOFIDE/featured" TargetMode="External"/><Relationship Id="rId5" Type="http://schemas.openxmlformats.org/officeDocument/2006/relationships/hyperlink" Target="https://www.facebook.com/cofide.sc" TargetMode="External"/><Relationship Id="rId4" Type="http://schemas.openxmlformats.org/officeDocument/2006/relationships/hyperlink" Target="https://mx.linkedin.com/company/corporativo-fiscal-d%C3%A9cada-s-c-"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EB1D9-D3FC-4A74-A282-E44529F3E3C8}"/>
              </a:ext>
            </a:extLst>
          </p:cNvPr>
          <p:cNvSpPr>
            <a:spLocks noGrp="1"/>
          </p:cNvSpPr>
          <p:nvPr>
            <p:ph type="ctrTitle"/>
          </p:nvPr>
        </p:nvSpPr>
        <p:spPr>
          <a:xfrm>
            <a:off x="277091" y="2066192"/>
            <a:ext cx="3643745" cy="2628900"/>
          </a:xfrm>
        </p:spPr>
        <p:txBody>
          <a:bodyPr/>
          <a:lstStyle/>
          <a:p>
            <a:br>
              <a:rPr lang="es-MX" sz="4400" b="1" dirty="0">
                <a:solidFill>
                  <a:srgbClr val="333333"/>
                </a:solidFill>
                <a:effectLst/>
                <a:latin typeface="+mn-lt"/>
                <a:ea typeface="Calibri" panose="020F0502020204030204" pitchFamily="34" charset="0"/>
                <a:cs typeface="Open Sans" panose="020B0606030504020204" pitchFamily="34" charset="0"/>
              </a:rPr>
            </a:br>
            <a:r>
              <a:rPr lang="es-MX" sz="4400" b="1" dirty="0">
                <a:solidFill>
                  <a:srgbClr val="333333"/>
                </a:solidFill>
                <a:effectLst/>
                <a:latin typeface="+mn-lt"/>
                <a:ea typeface="Calibri" panose="020F0502020204030204" pitchFamily="34" charset="0"/>
                <a:cs typeface="Open Sans" panose="020B0606030504020204" pitchFamily="34" charset="0"/>
              </a:rPr>
              <a:t>SOFOM TRATAMIENTO FISCAL Y OPERATIVO</a:t>
            </a:r>
            <a:endParaRPr lang="es-MX" sz="8000" dirty="0">
              <a:latin typeface="+mn-lt"/>
            </a:endParaRPr>
          </a:p>
        </p:txBody>
      </p:sp>
      <p:sp>
        <p:nvSpPr>
          <p:cNvPr id="3" name="Subtítulo 2">
            <a:extLst>
              <a:ext uri="{FF2B5EF4-FFF2-40B4-BE49-F238E27FC236}">
                <a16:creationId xmlns:a16="http://schemas.microsoft.com/office/drawing/2014/main" id="{4948216E-FECE-495E-9A9A-97183600B00A}"/>
              </a:ext>
            </a:extLst>
          </p:cNvPr>
          <p:cNvSpPr>
            <a:spLocks noGrp="1"/>
          </p:cNvSpPr>
          <p:nvPr>
            <p:ph type="subTitle" idx="1"/>
          </p:nvPr>
        </p:nvSpPr>
        <p:spPr>
          <a:xfrm>
            <a:off x="434390" y="5904025"/>
            <a:ext cx="3528010" cy="814827"/>
          </a:xfrm>
        </p:spPr>
        <p:txBody>
          <a:bodyPr>
            <a:noAutofit/>
          </a:bodyPr>
          <a:lstStyle/>
          <a:p>
            <a:r>
              <a:rPr lang="es-MX" b="1" dirty="0">
                <a:solidFill>
                  <a:schemeClr val="tx1"/>
                </a:solidFill>
              </a:rPr>
              <a:t>Expositor:</a:t>
            </a:r>
          </a:p>
          <a:p>
            <a:r>
              <a:rPr lang="es-MX" b="1" dirty="0">
                <a:solidFill>
                  <a:schemeClr val="tx1"/>
                </a:solidFill>
              </a:rPr>
              <a:t>Mtro. Miguel Angel Díaz Pérez</a:t>
            </a:r>
          </a:p>
        </p:txBody>
      </p:sp>
    </p:spTree>
    <p:extLst>
      <p:ext uri="{BB962C8B-B14F-4D97-AF65-F5344CB8AC3E}">
        <p14:creationId xmlns:p14="http://schemas.microsoft.com/office/powerpoint/2010/main" val="603213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6F9CE1A-48D5-4829-B4C5-F654C37A4136}"/>
              </a:ext>
            </a:extLst>
          </p:cNvPr>
          <p:cNvSpPr>
            <a:spLocks noGrp="1"/>
          </p:cNvSpPr>
          <p:nvPr>
            <p:ph type="sldNum" sz="quarter" idx="12"/>
          </p:nvPr>
        </p:nvSpPr>
        <p:spPr/>
        <p:txBody>
          <a:bodyPr/>
          <a:lstStyle/>
          <a:p>
            <a:fld id="{571507EF-FDAC-4106-916F-1D34F66C5FE6}" type="slidenum">
              <a:rPr lang="es-MX" smtClean="0"/>
              <a:t>10</a:t>
            </a:fld>
            <a:endParaRPr lang="es-MX" dirty="0"/>
          </a:p>
        </p:txBody>
      </p:sp>
      <p:pic>
        <p:nvPicPr>
          <p:cNvPr id="4" name="Marcador de posición de imagen 3">
            <a:extLst>
              <a:ext uri="{FF2B5EF4-FFF2-40B4-BE49-F238E27FC236}">
                <a16:creationId xmlns:a16="http://schemas.microsoft.com/office/drawing/2014/main" id="{9A85BAE8-7156-4C94-9393-F39C87322D24}"/>
              </a:ext>
            </a:extLst>
          </p:cNvPr>
          <p:cNvPicPr>
            <a:picLocks noGrp="1" noChangeAspect="1"/>
          </p:cNvPicPr>
          <p:nvPr>
            <p:ph type="pic" sz="quarter" idx="13"/>
          </p:nvPr>
        </p:nvPicPr>
        <p:blipFill rotWithShape="1">
          <a:blip r:embed="rId2"/>
          <a:srcRect l="13310" t="8898" r="19993" b="17202"/>
          <a:stretch/>
        </p:blipFill>
        <p:spPr>
          <a:xfrm>
            <a:off x="384313" y="596348"/>
            <a:ext cx="8190192" cy="5102087"/>
          </a:xfrm>
          <a:prstGeom prst="rect">
            <a:avLst/>
          </a:prstGeom>
        </p:spPr>
      </p:pic>
    </p:spTree>
    <p:extLst>
      <p:ext uri="{BB962C8B-B14F-4D97-AF65-F5344CB8AC3E}">
        <p14:creationId xmlns:p14="http://schemas.microsoft.com/office/powerpoint/2010/main" val="156822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5DDA86-7E13-445F-8375-B89EDA15EFB9}"/>
              </a:ext>
            </a:extLst>
          </p:cNvPr>
          <p:cNvSpPr>
            <a:spLocks noGrp="1"/>
          </p:cNvSpPr>
          <p:nvPr>
            <p:ph type="title"/>
          </p:nvPr>
        </p:nvSpPr>
        <p:spPr/>
        <p:txBody>
          <a:bodyPr/>
          <a:lstStyle/>
          <a:p>
            <a:r>
              <a:rPr lang="es-MX" dirty="0"/>
              <a:t>Solicitud de opinión</a:t>
            </a:r>
            <a:br>
              <a:rPr lang="es-MX" dirty="0"/>
            </a:br>
            <a:r>
              <a:rPr lang="es-MX" dirty="0"/>
              <a:t>favorable a la CONDUSEF</a:t>
            </a:r>
          </a:p>
        </p:txBody>
      </p:sp>
      <p:sp>
        <p:nvSpPr>
          <p:cNvPr id="3" name="Marcador de contenido 2">
            <a:extLst>
              <a:ext uri="{FF2B5EF4-FFF2-40B4-BE49-F238E27FC236}">
                <a16:creationId xmlns:a16="http://schemas.microsoft.com/office/drawing/2014/main" id="{5C6351D5-D4BB-43B2-A466-97EECF7A2AAB}"/>
              </a:ext>
            </a:extLst>
          </p:cNvPr>
          <p:cNvSpPr>
            <a:spLocks noGrp="1"/>
          </p:cNvSpPr>
          <p:nvPr>
            <p:ph idx="1"/>
          </p:nvPr>
        </p:nvSpPr>
        <p:spPr/>
        <p:txBody>
          <a:bodyPr>
            <a:normAutofit/>
          </a:bodyPr>
          <a:lstStyle/>
          <a:p>
            <a:pPr marL="457200" indent="-457200" algn="just">
              <a:buFont typeface="+mj-lt"/>
              <a:buAutoNum type="arabicPeriod" startAt="3"/>
            </a:pPr>
            <a:r>
              <a:rPr lang="es-MX" sz="2400" dirty="0"/>
              <a:t>El promovente recibe el acuse correspondiente y la CONDUSEF tiene 30 días hábiles para pronunciarse en materia.</a:t>
            </a:r>
          </a:p>
          <a:p>
            <a:pPr marL="457200" lvl="1" indent="0" algn="just">
              <a:buNone/>
            </a:pPr>
            <a:endParaRPr lang="es-MX" sz="2000" dirty="0"/>
          </a:p>
          <a:p>
            <a:pPr marL="457200" lvl="1" indent="0" algn="just">
              <a:buNone/>
            </a:pPr>
            <a:r>
              <a:rPr lang="es-MX" sz="2000" dirty="0">
                <a:hlinkClick r:id="rId2" action="ppaction://hlinkfile"/>
              </a:rPr>
              <a:t>ACUSE OPINION ESTATUTOS.pdf</a:t>
            </a:r>
            <a:endParaRPr lang="es-MX" sz="2000" dirty="0"/>
          </a:p>
          <a:p>
            <a:pPr marL="457200" indent="-457200" algn="just">
              <a:buFont typeface="+mj-lt"/>
              <a:buAutoNum type="arabicPeriod" startAt="3"/>
            </a:pPr>
            <a:endParaRPr lang="es-MX" sz="2400" dirty="0"/>
          </a:p>
          <a:p>
            <a:pPr marL="457200" indent="-457200" algn="just">
              <a:buFont typeface="+mj-lt"/>
              <a:buAutoNum type="arabicPeriod" startAt="3"/>
            </a:pPr>
            <a:r>
              <a:rPr lang="es-MX" sz="2400" dirty="0"/>
              <a:t>De no existir problema, el promovente recibe la opinión favorable de la CONDUSEF sobre el proyecto de estatutos sociales.</a:t>
            </a:r>
          </a:p>
          <a:p>
            <a:pPr marL="457200" lvl="1" indent="0" algn="just">
              <a:buNone/>
            </a:pPr>
            <a:endParaRPr lang="es-MX" sz="2000" dirty="0"/>
          </a:p>
          <a:p>
            <a:pPr marL="457200" lvl="1" indent="0" algn="just">
              <a:buNone/>
            </a:pPr>
            <a:r>
              <a:rPr lang="es-MX" sz="2000" dirty="0">
                <a:hlinkClick r:id="rId3" action="ppaction://hlinkfile"/>
              </a:rPr>
              <a:t>OPINIÓN FAVORABLE CONDUSEF.pdf</a:t>
            </a:r>
            <a:endParaRPr lang="es-MX" sz="2000" dirty="0"/>
          </a:p>
          <a:p>
            <a:pPr algn="just"/>
            <a:endParaRPr lang="es-MX" sz="2000" dirty="0"/>
          </a:p>
          <a:p>
            <a:pPr algn="just"/>
            <a:endParaRPr lang="es-MX" sz="2000" dirty="0"/>
          </a:p>
        </p:txBody>
      </p:sp>
      <p:sp>
        <p:nvSpPr>
          <p:cNvPr id="4" name="Marcador de número de diapositiva 3">
            <a:extLst>
              <a:ext uri="{FF2B5EF4-FFF2-40B4-BE49-F238E27FC236}">
                <a16:creationId xmlns:a16="http://schemas.microsoft.com/office/drawing/2014/main" id="{C76EC193-D3B1-4270-9285-9638CBA019E8}"/>
              </a:ext>
            </a:extLst>
          </p:cNvPr>
          <p:cNvSpPr>
            <a:spLocks noGrp="1"/>
          </p:cNvSpPr>
          <p:nvPr>
            <p:ph type="sldNum" sz="quarter" idx="12"/>
          </p:nvPr>
        </p:nvSpPr>
        <p:spPr/>
        <p:txBody>
          <a:bodyPr/>
          <a:lstStyle/>
          <a:p>
            <a:fld id="{571507EF-FDAC-4106-916F-1D34F66C5FE6}" type="slidenum">
              <a:rPr lang="es-MX" smtClean="0"/>
              <a:t>11</a:t>
            </a:fld>
            <a:endParaRPr lang="es-MX" dirty="0"/>
          </a:p>
        </p:txBody>
      </p:sp>
    </p:spTree>
    <p:extLst>
      <p:ext uri="{BB962C8B-B14F-4D97-AF65-F5344CB8AC3E}">
        <p14:creationId xmlns:p14="http://schemas.microsoft.com/office/powerpoint/2010/main" val="924697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A4C731-2526-4906-A58F-05A73B17DCCB}"/>
              </a:ext>
            </a:extLst>
          </p:cNvPr>
          <p:cNvSpPr>
            <a:spLocks noGrp="1"/>
          </p:cNvSpPr>
          <p:nvPr>
            <p:ph type="title"/>
          </p:nvPr>
        </p:nvSpPr>
        <p:spPr/>
        <p:txBody>
          <a:bodyPr/>
          <a:lstStyle/>
          <a:p>
            <a:r>
              <a:rPr lang="es-MX" dirty="0"/>
              <a:t>Fundamentos legales</a:t>
            </a:r>
          </a:p>
        </p:txBody>
      </p:sp>
      <p:sp>
        <p:nvSpPr>
          <p:cNvPr id="3" name="Marcador de contenido 2">
            <a:extLst>
              <a:ext uri="{FF2B5EF4-FFF2-40B4-BE49-F238E27FC236}">
                <a16:creationId xmlns:a16="http://schemas.microsoft.com/office/drawing/2014/main" id="{D7A8B578-949D-48ED-A35E-E162BF3E73D5}"/>
              </a:ext>
            </a:extLst>
          </p:cNvPr>
          <p:cNvSpPr>
            <a:spLocks noGrp="1"/>
          </p:cNvSpPr>
          <p:nvPr>
            <p:ph idx="1"/>
          </p:nvPr>
        </p:nvSpPr>
        <p:spPr/>
        <p:txBody>
          <a:bodyPr>
            <a:normAutofit/>
          </a:bodyPr>
          <a:lstStyle/>
          <a:p>
            <a:pPr algn="just"/>
            <a:r>
              <a:rPr lang="es-MX" sz="2400" dirty="0">
                <a:solidFill>
                  <a:srgbClr val="575756"/>
                </a:solidFill>
              </a:rPr>
              <a:t>A</a:t>
            </a:r>
            <a:r>
              <a:rPr lang="es-MX" sz="2400" b="0" i="0" u="none" strike="noStrike" baseline="0" dirty="0">
                <a:solidFill>
                  <a:srgbClr val="575756"/>
                </a:solidFill>
              </a:rPr>
              <a:t>rtículos 87-B y 87-K, inciso a) de la Ley General de Organizaciones y Actividades Auxiliares del Crédito.</a:t>
            </a:r>
          </a:p>
          <a:p>
            <a:pPr algn="just"/>
            <a:endParaRPr lang="es-MX" sz="2400" dirty="0">
              <a:solidFill>
                <a:srgbClr val="575756"/>
              </a:solidFill>
            </a:endParaRPr>
          </a:p>
          <a:p>
            <a:pPr algn="just"/>
            <a:r>
              <a:rPr lang="es-MX" sz="2400" b="0" i="0" u="none" strike="noStrike" baseline="0" dirty="0">
                <a:solidFill>
                  <a:srgbClr val="575756"/>
                </a:solidFill>
              </a:rPr>
              <a:t>Artículos 46 y 47 de la Ley de Protección y Defensa al Usuario de Servicios Financieros, y</a:t>
            </a:r>
          </a:p>
          <a:p>
            <a:pPr algn="just"/>
            <a:endParaRPr lang="es-MX" sz="2400" dirty="0">
              <a:solidFill>
                <a:srgbClr val="575756"/>
              </a:solidFill>
            </a:endParaRPr>
          </a:p>
          <a:p>
            <a:pPr algn="just"/>
            <a:r>
              <a:rPr lang="es-MX" sz="2400" dirty="0">
                <a:solidFill>
                  <a:srgbClr val="575756"/>
                </a:solidFill>
              </a:rPr>
              <a:t>L</a:t>
            </a:r>
            <a:r>
              <a:rPr lang="es-MX" sz="2400" b="0" i="0" u="none" strike="noStrike" baseline="0" dirty="0">
                <a:solidFill>
                  <a:srgbClr val="575756"/>
                </a:solidFill>
              </a:rPr>
              <a:t>as Disposiciones VIGÉSIMA NOVENA, TRIGÉSIMA, TRIGÉSIMA PRIMERA y TRIGÉSIMA SEGUNDA de las Disposiciones de Carácter General para el Registro de Prestadores de Servicios Financieros</a:t>
            </a:r>
            <a:endParaRPr lang="es-MX" sz="3600" dirty="0"/>
          </a:p>
        </p:txBody>
      </p:sp>
      <p:sp>
        <p:nvSpPr>
          <p:cNvPr id="4" name="Marcador de número de diapositiva 3">
            <a:extLst>
              <a:ext uri="{FF2B5EF4-FFF2-40B4-BE49-F238E27FC236}">
                <a16:creationId xmlns:a16="http://schemas.microsoft.com/office/drawing/2014/main" id="{3B9DC4EA-67F3-4181-9C3D-DA96DB8F0DEC}"/>
              </a:ext>
            </a:extLst>
          </p:cNvPr>
          <p:cNvSpPr>
            <a:spLocks noGrp="1"/>
          </p:cNvSpPr>
          <p:nvPr>
            <p:ph type="sldNum" sz="quarter" idx="12"/>
          </p:nvPr>
        </p:nvSpPr>
        <p:spPr/>
        <p:txBody>
          <a:bodyPr/>
          <a:lstStyle/>
          <a:p>
            <a:fld id="{571507EF-FDAC-4106-916F-1D34F66C5FE6}" type="slidenum">
              <a:rPr lang="es-MX" smtClean="0"/>
              <a:t>12</a:t>
            </a:fld>
            <a:endParaRPr lang="es-MX" dirty="0"/>
          </a:p>
        </p:txBody>
      </p:sp>
    </p:spTree>
    <p:extLst>
      <p:ext uri="{BB962C8B-B14F-4D97-AF65-F5344CB8AC3E}">
        <p14:creationId xmlns:p14="http://schemas.microsoft.com/office/powerpoint/2010/main" val="2993390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B73DA2-0132-42F8-9360-D8AA072A65AB}"/>
              </a:ext>
            </a:extLst>
          </p:cNvPr>
          <p:cNvSpPr>
            <a:spLocks noGrp="1"/>
          </p:cNvSpPr>
          <p:nvPr>
            <p:ph type="title"/>
          </p:nvPr>
        </p:nvSpPr>
        <p:spPr/>
        <p:txBody>
          <a:bodyPr/>
          <a:lstStyle/>
          <a:p>
            <a:r>
              <a:rPr lang="es-MX" dirty="0"/>
              <a:t>Protocolización del contrato social</a:t>
            </a:r>
          </a:p>
        </p:txBody>
      </p:sp>
      <p:sp>
        <p:nvSpPr>
          <p:cNvPr id="3" name="Marcador de contenido 2">
            <a:extLst>
              <a:ext uri="{FF2B5EF4-FFF2-40B4-BE49-F238E27FC236}">
                <a16:creationId xmlns:a16="http://schemas.microsoft.com/office/drawing/2014/main" id="{B96B2BE5-89A5-40B5-B3D2-C388ACBC7FB3}"/>
              </a:ext>
            </a:extLst>
          </p:cNvPr>
          <p:cNvSpPr>
            <a:spLocks noGrp="1"/>
          </p:cNvSpPr>
          <p:nvPr>
            <p:ph idx="1"/>
          </p:nvPr>
        </p:nvSpPr>
        <p:spPr/>
        <p:txBody>
          <a:bodyPr/>
          <a:lstStyle/>
          <a:p>
            <a:pPr marL="0" indent="0">
              <a:buNone/>
            </a:pPr>
            <a:r>
              <a:rPr lang="es-MX" sz="2400" dirty="0"/>
              <a:t>Las más comunes:</a:t>
            </a:r>
          </a:p>
          <a:p>
            <a:pPr marL="0" indent="0">
              <a:buNone/>
            </a:pPr>
            <a:endParaRPr lang="es-MX" sz="2400" dirty="0"/>
          </a:p>
          <a:p>
            <a:pPr lvl="1"/>
            <a:r>
              <a:rPr lang="es-MX" dirty="0"/>
              <a:t>SA DE CV SOFOM ER</a:t>
            </a:r>
          </a:p>
          <a:p>
            <a:pPr lvl="1"/>
            <a:r>
              <a:rPr lang="es-MX" dirty="0"/>
              <a:t>SA DE CV SOFOM ENR</a:t>
            </a:r>
          </a:p>
          <a:p>
            <a:pPr lvl="1"/>
            <a:r>
              <a:rPr lang="es-MX" dirty="0"/>
              <a:t>SAPI DE CV SOFOM ENR</a:t>
            </a:r>
          </a:p>
          <a:p>
            <a:endParaRPr lang="es-MX" dirty="0"/>
          </a:p>
          <a:p>
            <a:endParaRPr lang="es-MX" dirty="0"/>
          </a:p>
        </p:txBody>
      </p:sp>
      <p:sp>
        <p:nvSpPr>
          <p:cNvPr id="4" name="Marcador de número de diapositiva 3">
            <a:extLst>
              <a:ext uri="{FF2B5EF4-FFF2-40B4-BE49-F238E27FC236}">
                <a16:creationId xmlns:a16="http://schemas.microsoft.com/office/drawing/2014/main" id="{1C4AC2E1-F4F8-46C0-8CB9-977707488B3C}"/>
              </a:ext>
            </a:extLst>
          </p:cNvPr>
          <p:cNvSpPr>
            <a:spLocks noGrp="1"/>
          </p:cNvSpPr>
          <p:nvPr>
            <p:ph type="sldNum" sz="quarter" idx="12"/>
          </p:nvPr>
        </p:nvSpPr>
        <p:spPr/>
        <p:txBody>
          <a:bodyPr/>
          <a:lstStyle/>
          <a:p>
            <a:fld id="{571507EF-FDAC-4106-916F-1D34F66C5FE6}" type="slidenum">
              <a:rPr lang="es-MX" smtClean="0"/>
              <a:t>13</a:t>
            </a:fld>
            <a:endParaRPr lang="es-MX" dirty="0"/>
          </a:p>
        </p:txBody>
      </p:sp>
    </p:spTree>
    <p:extLst>
      <p:ext uri="{BB962C8B-B14F-4D97-AF65-F5344CB8AC3E}">
        <p14:creationId xmlns:p14="http://schemas.microsoft.com/office/powerpoint/2010/main" val="853628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B02B9-0229-4150-BEAD-85DFB960A0C5}"/>
              </a:ext>
            </a:extLst>
          </p:cNvPr>
          <p:cNvSpPr>
            <a:spLocks noGrp="1"/>
          </p:cNvSpPr>
          <p:nvPr>
            <p:ph type="title"/>
          </p:nvPr>
        </p:nvSpPr>
        <p:spPr/>
        <p:txBody>
          <a:bodyPr>
            <a:normAutofit/>
          </a:bodyPr>
          <a:lstStyle/>
          <a:p>
            <a:r>
              <a:rPr lang="es-MX" sz="4400" b="1" dirty="0">
                <a:solidFill>
                  <a:srgbClr val="333333"/>
                </a:solidFill>
                <a:ea typeface="Times New Roman" panose="02020603050405020304" pitchFamily="18" charset="0"/>
                <a:cs typeface="Open Sans" panose="020B0606030504020204" pitchFamily="34" charset="0"/>
              </a:rPr>
              <a:t>TEMA I</a:t>
            </a:r>
            <a:br>
              <a:rPr lang="es-MX" sz="4400" b="1" dirty="0">
                <a:solidFill>
                  <a:srgbClr val="333333"/>
                </a:solidFill>
                <a:ea typeface="Times New Roman" panose="02020603050405020304" pitchFamily="18" charset="0"/>
                <a:cs typeface="Open Sans" panose="020B0606030504020204" pitchFamily="34" charset="0"/>
              </a:rPr>
            </a:br>
            <a:br>
              <a:rPr lang="es-MX" sz="4400" b="1" dirty="0">
                <a:solidFill>
                  <a:srgbClr val="333333"/>
                </a:solidFill>
                <a:ea typeface="Times New Roman" panose="02020603050405020304" pitchFamily="18" charset="0"/>
                <a:cs typeface="Open Sans" panose="020B0606030504020204" pitchFamily="34" charset="0"/>
              </a:rPr>
            </a:br>
            <a:r>
              <a:rPr lang="es-MX" sz="4400" b="1" dirty="0">
                <a:solidFill>
                  <a:srgbClr val="333333"/>
                </a:solidFill>
                <a:effectLst/>
                <a:ea typeface="Times New Roman" panose="02020603050405020304" pitchFamily="18" charset="0"/>
                <a:cs typeface="Open Sans" panose="020B0606030504020204" pitchFamily="34" charset="0"/>
              </a:rPr>
              <a:t>PRINCIPALES OBLIGACIONES</a:t>
            </a:r>
            <a:br>
              <a:rPr lang="es-MX" sz="4400" b="1" dirty="0">
                <a:solidFill>
                  <a:srgbClr val="333333"/>
                </a:solidFill>
                <a:effectLst/>
                <a:ea typeface="Times New Roman" panose="02020603050405020304" pitchFamily="18" charset="0"/>
                <a:cs typeface="Open Sans" panose="020B0606030504020204" pitchFamily="34" charset="0"/>
              </a:rPr>
            </a:br>
            <a:r>
              <a:rPr lang="es-MX" sz="4400" b="1" dirty="0">
                <a:solidFill>
                  <a:srgbClr val="333333"/>
                </a:solidFill>
                <a:effectLst/>
                <a:ea typeface="Times New Roman" panose="02020603050405020304" pitchFamily="18" charset="0"/>
                <a:cs typeface="Open Sans" panose="020B0606030504020204" pitchFamily="34" charset="0"/>
              </a:rPr>
              <a:t>POR CUMPLIR A LA CNBV</a:t>
            </a:r>
            <a:endParaRPr lang="es-MX" sz="4400" dirty="0"/>
          </a:p>
        </p:txBody>
      </p:sp>
      <p:sp>
        <p:nvSpPr>
          <p:cNvPr id="4" name="Marcador de número de diapositiva 3">
            <a:extLst>
              <a:ext uri="{FF2B5EF4-FFF2-40B4-BE49-F238E27FC236}">
                <a16:creationId xmlns:a16="http://schemas.microsoft.com/office/drawing/2014/main" id="{A44DC851-B40C-479A-950D-F0BBCC1E3541}"/>
              </a:ext>
            </a:extLst>
          </p:cNvPr>
          <p:cNvSpPr>
            <a:spLocks noGrp="1"/>
          </p:cNvSpPr>
          <p:nvPr>
            <p:ph type="sldNum" sz="quarter" idx="12"/>
          </p:nvPr>
        </p:nvSpPr>
        <p:spPr/>
        <p:txBody>
          <a:bodyPr/>
          <a:lstStyle/>
          <a:p>
            <a:fld id="{571507EF-FDAC-4106-916F-1D34F66C5FE6}" type="slidenum">
              <a:rPr lang="es-MX" smtClean="0"/>
              <a:t>14</a:t>
            </a:fld>
            <a:endParaRPr lang="es-MX" dirty="0"/>
          </a:p>
        </p:txBody>
      </p:sp>
      <p:sp>
        <p:nvSpPr>
          <p:cNvPr id="5" name="Subtítulo 2">
            <a:extLst>
              <a:ext uri="{FF2B5EF4-FFF2-40B4-BE49-F238E27FC236}">
                <a16:creationId xmlns:a16="http://schemas.microsoft.com/office/drawing/2014/main" id="{D5400A56-E5FE-40D3-84F8-CB4F4300AA20}"/>
              </a:ext>
            </a:extLst>
          </p:cNvPr>
          <p:cNvSpPr txBox="1">
            <a:spLocks/>
          </p:cNvSpPr>
          <p:nvPr/>
        </p:nvSpPr>
        <p:spPr>
          <a:xfrm>
            <a:off x="623888" y="5291828"/>
            <a:ext cx="7886700" cy="936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s-MX" sz="2000" b="1" dirty="0"/>
              <a:t>Material elaborado por:</a:t>
            </a:r>
          </a:p>
          <a:p>
            <a:pPr algn="ctr"/>
            <a:r>
              <a:rPr lang="es-MX" sz="2000" b="1" dirty="0"/>
              <a:t>Mtro. Miguel Angel Díaz Pérez</a:t>
            </a:r>
          </a:p>
        </p:txBody>
      </p:sp>
    </p:spTree>
    <p:extLst>
      <p:ext uri="{BB962C8B-B14F-4D97-AF65-F5344CB8AC3E}">
        <p14:creationId xmlns:p14="http://schemas.microsoft.com/office/powerpoint/2010/main" val="995267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87A84-A52E-7F9F-D40D-6372707A315A}"/>
              </a:ext>
            </a:extLst>
          </p:cNvPr>
          <p:cNvSpPr>
            <a:spLocks noGrp="1"/>
          </p:cNvSpPr>
          <p:nvPr>
            <p:ph type="title"/>
          </p:nvPr>
        </p:nvSpPr>
        <p:spPr/>
        <p:txBody>
          <a:bodyPr/>
          <a:lstStyle/>
          <a:p>
            <a:r>
              <a:rPr lang="es-MX" sz="4000" b="0" dirty="0">
                <a:solidFill>
                  <a:srgbClr val="333333"/>
                </a:solidFill>
                <a:effectLst/>
                <a:ea typeface="Times New Roman" panose="02020603050405020304" pitchFamily="18" charset="0"/>
                <a:cs typeface="Open Sans" panose="020B0606030504020204" pitchFamily="34" charset="0"/>
              </a:rPr>
              <a:t>Oficios por presentar a la CNBV</a:t>
            </a:r>
            <a:endParaRPr lang="es-MX" dirty="0"/>
          </a:p>
        </p:txBody>
      </p:sp>
      <p:sp>
        <p:nvSpPr>
          <p:cNvPr id="3" name="Marcador de contenido 2">
            <a:extLst>
              <a:ext uri="{FF2B5EF4-FFF2-40B4-BE49-F238E27FC236}">
                <a16:creationId xmlns:a16="http://schemas.microsoft.com/office/drawing/2014/main" id="{D519C629-D2E5-93E4-DFB7-D46C32382D45}"/>
              </a:ext>
            </a:extLst>
          </p:cNvPr>
          <p:cNvSpPr>
            <a:spLocks noGrp="1"/>
          </p:cNvSpPr>
          <p:nvPr>
            <p:ph idx="1"/>
          </p:nvPr>
        </p:nvSpPr>
        <p:spPr/>
        <p:txBody>
          <a:bodyPr>
            <a:normAutofit/>
          </a:bodyPr>
          <a:lstStyle/>
          <a:p>
            <a:pPr marL="0" indent="0">
              <a:buNone/>
            </a:pPr>
            <a:r>
              <a:rPr lang="es-MX" sz="2400" dirty="0"/>
              <a:t>Todos deber ir dirigidos de la siguiente forma:</a:t>
            </a:r>
          </a:p>
          <a:p>
            <a:pPr marL="0" indent="0">
              <a:buNone/>
            </a:pPr>
            <a:endParaRPr lang="es-MX" sz="2400" dirty="0"/>
          </a:p>
          <a:p>
            <a:pPr marL="0" indent="0">
              <a:buNone/>
            </a:pPr>
            <a:r>
              <a:rPr lang="es-MX" sz="2400" dirty="0"/>
              <a:t>COMISIÓN NACIONAL BANCARIA Y DE VALORES</a:t>
            </a:r>
          </a:p>
          <a:p>
            <a:pPr marL="0" indent="0">
              <a:buNone/>
            </a:pPr>
            <a:r>
              <a:rPr lang="es-MX" sz="2400" dirty="0"/>
              <a:t>VICEPRESIDENCIA DE SUPERVISIÓN DE PROCESOS PREVENTIVOS</a:t>
            </a:r>
          </a:p>
          <a:p>
            <a:pPr marL="0" indent="0">
              <a:buNone/>
            </a:pPr>
            <a:r>
              <a:rPr lang="es-MX" sz="2400" dirty="0"/>
              <a:t>DIRECCIÓN GENERAL DE PREVENCIÓN DE OPERACIONES</a:t>
            </a:r>
          </a:p>
          <a:p>
            <a:pPr marL="0" indent="0">
              <a:buNone/>
            </a:pPr>
            <a:r>
              <a:rPr lang="es-MX" sz="2400" dirty="0"/>
              <a:t>CON RECURSOS DE PROCEDENCIA ILICITA</a:t>
            </a:r>
          </a:p>
          <a:p>
            <a:pPr marL="0" indent="0">
              <a:buNone/>
            </a:pPr>
            <a:endParaRPr lang="es-MX" sz="2400" dirty="0"/>
          </a:p>
        </p:txBody>
      </p:sp>
      <p:sp>
        <p:nvSpPr>
          <p:cNvPr id="4" name="Marcador de número de diapositiva 3">
            <a:extLst>
              <a:ext uri="{FF2B5EF4-FFF2-40B4-BE49-F238E27FC236}">
                <a16:creationId xmlns:a16="http://schemas.microsoft.com/office/drawing/2014/main" id="{D77B433F-50DD-9141-634B-3DF17837872D}"/>
              </a:ext>
            </a:extLst>
          </p:cNvPr>
          <p:cNvSpPr>
            <a:spLocks noGrp="1"/>
          </p:cNvSpPr>
          <p:nvPr>
            <p:ph type="sldNum" sz="quarter" idx="12"/>
          </p:nvPr>
        </p:nvSpPr>
        <p:spPr/>
        <p:txBody>
          <a:bodyPr/>
          <a:lstStyle/>
          <a:p>
            <a:fld id="{571507EF-FDAC-4106-916F-1D34F66C5FE6}" type="slidenum">
              <a:rPr lang="es-MX" smtClean="0"/>
              <a:t>15</a:t>
            </a:fld>
            <a:endParaRPr lang="es-MX" dirty="0"/>
          </a:p>
        </p:txBody>
      </p:sp>
    </p:spTree>
    <p:extLst>
      <p:ext uri="{BB962C8B-B14F-4D97-AF65-F5344CB8AC3E}">
        <p14:creationId xmlns:p14="http://schemas.microsoft.com/office/powerpoint/2010/main" val="874535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87A84-A52E-7F9F-D40D-6372707A315A}"/>
              </a:ext>
            </a:extLst>
          </p:cNvPr>
          <p:cNvSpPr>
            <a:spLocks noGrp="1"/>
          </p:cNvSpPr>
          <p:nvPr>
            <p:ph type="title"/>
          </p:nvPr>
        </p:nvSpPr>
        <p:spPr/>
        <p:txBody>
          <a:bodyPr/>
          <a:lstStyle/>
          <a:p>
            <a:r>
              <a:rPr lang="es-MX" sz="4000" b="0" dirty="0">
                <a:solidFill>
                  <a:srgbClr val="333333"/>
                </a:solidFill>
                <a:effectLst/>
                <a:ea typeface="Times New Roman" panose="02020603050405020304" pitchFamily="18" charset="0"/>
                <a:cs typeface="Open Sans" panose="020B0606030504020204" pitchFamily="34" charset="0"/>
              </a:rPr>
              <a:t>Oficios por presentar a la CNBV</a:t>
            </a:r>
            <a:endParaRPr lang="es-MX" dirty="0"/>
          </a:p>
        </p:txBody>
      </p:sp>
      <p:sp>
        <p:nvSpPr>
          <p:cNvPr id="3" name="Marcador de contenido 2">
            <a:extLst>
              <a:ext uri="{FF2B5EF4-FFF2-40B4-BE49-F238E27FC236}">
                <a16:creationId xmlns:a16="http://schemas.microsoft.com/office/drawing/2014/main" id="{D519C629-D2E5-93E4-DFB7-D46C32382D45}"/>
              </a:ext>
            </a:extLst>
          </p:cNvPr>
          <p:cNvSpPr>
            <a:spLocks noGrp="1"/>
          </p:cNvSpPr>
          <p:nvPr>
            <p:ph idx="1"/>
          </p:nvPr>
        </p:nvSpPr>
        <p:spPr/>
        <p:txBody>
          <a:bodyPr>
            <a:normAutofit/>
          </a:bodyPr>
          <a:lstStyle/>
          <a:p>
            <a:pPr algn="just"/>
            <a:r>
              <a:rPr lang="es-MX" sz="2400" dirty="0"/>
              <a:t>Solicitud de dictamen técnico en materia de PLD/FT (Información del Oficial de cumplimiento)</a:t>
            </a:r>
          </a:p>
          <a:p>
            <a:pPr algn="just"/>
            <a:endParaRPr lang="es-MX" sz="2400" dirty="0"/>
          </a:p>
          <a:p>
            <a:pPr algn="just"/>
            <a:r>
              <a:rPr lang="es-MX" sz="2400" dirty="0"/>
              <a:t>Manifestación de que la SOFOM cuenta con un sistema automatizado</a:t>
            </a:r>
          </a:p>
          <a:p>
            <a:pPr algn="just"/>
            <a:endParaRPr lang="es-MX" sz="2400" dirty="0"/>
          </a:p>
          <a:p>
            <a:pPr algn="just"/>
            <a:r>
              <a:rPr lang="es-MX" sz="2400" dirty="0"/>
              <a:t>Cuestionario en el que el oficial de cumplimiento manifiesta bajo protesta de decir verdad que cuenta con los conocimientos, experiencia y requisitos en materia de PLD/FT</a:t>
            </a:r>
          </a:p>
        </p:txBody>
      </p:sp>
      <p:sp>
        <p:nvSpPr>
          <p:cNvPr id="4" name="Marcador de número de diapositiva 3">
            <a:extLst>
              <a:ext uri="{FF2B5EF4-FFF2-40B4-BE49-F238E27FC236}">
                <a16:creationId xmlns:a16="http://schemas.microsoft.com/office/drawing/2014/main" id="{D77B433F-50DD-9141-634B-3DF17837872D}"/>
              </a:ext>
            </a:extLst>
          </p:cNvPr>
          <p:cNvSpPr>
            <a:spLocks noGrp="1"/>
          </p:cNvSpPr>
          <p:nvPr>
            <p:ph type="sldNum" sz="quarter" idx="12"/>
          </p:nvPr>
        </p:nvSpPr>
        <p:spPr/>
        <p:txBody>
          <a:bodyPr/>
          <a:lstStyle/>
          <a:p>
            <a:fld id="{571507EF-FDAC-4106-916F-1D34F66C5FE6}" type="slidenum">
              <a:rPr lang="es-MX" smtClean="0"/>
              <a:t>16</a:t>
            </a:fld>
            <a:endParaRPr lang="es-MX" dirty="0"/>
          </a:p>
        </p:txBody>
      </p:sp>
    </p:spTree>
    <p:extLst>
      <p:ext uri="{BB962C8B-B14F-4D97-AF65-F5344CB8AC3E}">
        <p14:creationId xmlns:p14="http://schemas.microsoft.com/office/powerpoint/2010/main" val="306538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87A84-A52E-7F9F-D40D-6372707A315A}"/>
              </a:ext>
            </a:extLst>
          </p:cNvPr>
          <p:cNvSpPr>
            <a:spLocks noGrp="1"/>
          </p:cNvSpPr>
          <p:nvPr>
            <p:ph type="title"/>
          </p:nvPr>
        </p:nvSpPr>
        <p:spPr/>
        <p:txBody>
          <a:bodyPr/>
          <a:lstStyle/>
          <a:p>
            <a:r>
              <a:rPr lang="es-MX" sz="4000" b="0" dirty="0">
                <a:solidFill>
                  <a:srgbClr val="333333"/>
                </a:solidFill>
                <a:effectLst/>
                <a:ea typeface="Times New Roman" panose="02020603050405020304" pitchFamily="18" charset="0"/>
                <a:cs typeface="Open Sans" panose="020B0606030504020204" pitchFamily="34" charset="0"/>
              </a:rPr>
              <a:t>Oficios por presentar a la CNBV</a:t>
            </a:r>
            <a:endParaRPr lang="es-MX" dirty="0"/>
          </a:p>
        </p:txBody>
      </p:sp>
      <p:sp>
        <p:nvSpPr>
          <p:cNvPr id="3" name="Marcador de contenido 2">
            <a:extLst>
              <a:ext uri="{FF2B5EF4-FFF2-40B4-BE49-F238E27FC236}">
                <a16:creationId xmlns:a16="http://schemas.microsoft.com/office/drawing/2014/main" id="{D519C629-D2E5-93E4-DFB7-D46C32382D45}"/>
              </a:ext>
            </a:extLst>
          </p:cNvPr>
          <p:cNvSpPr>
            <a:spLocks noGrp="1"/>
          </p:cNvSpPr>
          <p:nvPr>
            <p:ph idx="1"/>
          </p:nvPr>
        </p:nvSpPr>
        <p:spPr/>
        <p:txBody>
          <a:bodyPr>
            <a:normAutofit lnSpcReduction="10000"/>
          </a:bodyPr>
          <a:lstStyle/>
          <a:p>
            <a:pPr algn="just"/>
            <a:r>
              <a:rPr lang="es-MX" sz="2400" dirty="0"/>
              <a:t>Aceptación del Representante Legal / Apoderado Legal para la recepción de notificaciones electrónicas</a:t>
            </a:r>
          </a:p>
          <a:p>
            <a:pPr algn="just"/>
            <a:endParaRPr lang="es-MX" sz="2400" dirty="0"/>
          </a:p>
          <a:p>
            <a:pPr algn="just"/>
            <a:r>
              <a:rPr lang="es-MX" sz="2400" dirty="0"/>
              <a:t>Consentimiento del Representante Legal / Apoderado Legal para la publicación de la información</a:t>
            </a:r>
          </a:p>
          <a:p>
            <a:pPr algn="just"/>
            <a:endParaRPr lang="es-MX" sz="2400" dirty="0"/>
          </a:p>
          <a:p>
            <a:pPr marL="0" indent="0" algn="just">
              <a:buNone/>
            </a:pPr>
            <a:r>
              <a:rPr lang="es-MX" sz="2400" dirty="0"/>
              <a:t>Todos los oficios en formato PDF y firma autógrafa de preferencia en tinta azul</a:t>
            </a:r>
          </a:p>
          <a:p>
            <a:pPr marL="0" indent="0" algn="just">
              <a:buNone/>
            </a:pPr>
            <a:endParaRPr lang="es-MX" sz="2400" dirty="0"/>
          </a:p>
          <a:p>
            <a:pPr marL="0" indent="0" algn="just">
              <a:buNone/>
            </a:pPr>
            <a:r>
              <a:rPr lang="es-MX" sz="2400" dirty="0"/>
              <a:t>Deberán generar una clave SITI (Sistema Interinstitucional de Transferencia de Información) provisional</a:t>
            </a:r>
          </a:p>
          <a:p>
            <a:pPr algn="just"/>
            <a:endParaRPr lang="es-MX" sz="2400" dirty="0"/>
          </a:p>
          <a:p>
            <a:pPr algn="just"/>
            <a:endParaRPr lang="es-MX" sz="2400" dirty="0"/>
          </a:p>
        </p:txBody>
      </p:sp>
      <p:sp>
        <p:nvSpPr>
          <p:cNvPr id="4" name="Marcador de número de diapositiva 3">
            <a:extLst>
              <a:ext uri="{FF2B5EF4-FFF2-40B4-BE49-F238E27FC236}">
                <a16:creationId xmlns:a16="http://schemas.microsoft.com/office/drawing/2014/main" id="{D77B433F-50DD-9141-634B-3DF17837872D}"/>
              </a:ext>
            </a:extLst>
          </p:cNvPr>
          <p:cNvSpPr>
            <a:spLocks noGrp="1"/>
          </p:cNvSpPr>
          <p:nvPr>
            <p:ph type="sldNum" sz="quarter" idx="12"/>
          </p:nvPr>
        </p:nvSpPr>
        <p:spPr/>
        <p:txBody>
          <a:bodyPr/>
          <a:lstStyle/>
          <a:p>
            <a:fld id="{571507EF-FDAC-4106-916F-1D34F66C5FE6}" type="slidenum">
              <a:rPr lang="es-MX" smtClean="0"/>
              <a:t>17</a:t>
            </a:fld>
            <a:endParaRPr lang="es-MX" dirty="0"/>
          </a:p>
        </p:txBody>
      </p:sp>
    </p:spTree>
    <p:extLst>
      <p:ext uri="{BB962C8B-B14F-4D97-AF65-F5344CB8AC3E}">
        <p14:creationId xmlns:p14="http://schemas.microsoft.com/office/powerpoint/2010/main" val="177722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AB108F-3E6F-489C-9806-7E8274AD5C0B}"/>
              </a:ext>
            </a:extLst>
          </p:cNvPr>
          <p:cNvSpPr>
            <a:spLocks noGrp="1"/>
          </p:cNvSpPr>
          <p:nvPr>
            <p:ph type="title"/>
          </p:nvPr>
        </p:nvSpPr>
        <p:spPr>
          <a:xfrm>
            <a:off x="628650" y="1073426"/>
            <a:ext cx="7886700" cy="4452731"/>
          </a:xfrm>
        </p:spPr>
        <p:txBody>
          <a:bodyPr/>
          <a:lstStyle/>
          <a:p>
            <a:r>
              <a:rPr lang="es-MX" sz="4400" dirty="0">
                <a:latin typeface="+mn-lt"/>
              </a:rPr>
              <a:t>DICTAMEN TÉCNICO</a:t>
            </a:r>
            <a:br>
              <a:rPr lang="es-MX" sz="4400" dirty="0">
                <a:latin typeface="+mn-lt"/>
              </a:rPr>
            </a:br>
            <a:r>
              <a:rPr lang="es-MX" sz="4400" dirty="0">
                <a:latin typeface="+mn-lt"/>
              </a:rPr>
              <a:t>SOFOM ENR</a:t>
            </a:r>
            <a:br>
              <a:rPr lang="es-MX" dirty="0"/>
            </a:br>
            <a:br>
              <a:rPr lang="es-MX" dirty="0"/>
            </a:br>
            <a:r>
              <a:rPr lang="es-MX" sz="3200" dirty="0">
                <a:latin typeface="+mn-lt"/>
              </a:rPr>
              <a:t>(Art. 87-B, Fracción IV y 87-P de la Ley General de Organizaciones y Actividades Auxiliares del Crédito)</a:t>
            </a:r>
            <a:br>
              <a:rPr lang="es-MX" sz="3200" dirty="0">
                <a:latin typeface="+mn-lt"/>
              </a:rPr>
            </a:br>
            <a:r>
              <a:rPr lang="es-MX" sz="3200" b="0" i="0" u="none" strike="noStrike" baseline="0" dirty="0">
                <a:solidFill>
                  <a:srgbClr val="000000"/>
                </a:solidFill>
                <a:latin typeface="+mn-lt"/>
              </a:rPr>
              <a:t> </a:t>
            </a:r>
            <a:endParaRPr lang="es-MX" sz="3200" dirty="0">
              <a:latin typeface="+mn-lt"/>
            </a:endParaRPr>
          </a:p>
        </p:txBody>
      </p:sp>
      <p:sp>
        <p:nvSpPr>
          <p:cNvPr id="3" name="Marcador de número de diapositiva 2">
            <a:extLst>
              <a:ext uri="{FF2B5EF4-FFF2-40B4-BE49-F238E27FC236}">
                <a16:creationId xmlns:a16="http://schemas.microsoft.com/office/drawing/2014/main" id="{897589E2-5A87-4913-BEF4-331ACDFDCA05}"/>
              </a:ext>
            </a:extLst>
          </p:cNvPr>
          <p:cNvSpPr>
            <a:spLocks noGrp="1"/>
          </p:cNvSpPr>
          <p:nvPr>
            <p:ph type="sldNum" sz="quarter" idx="12"/>
          </p:nvPr>
        </p:nvSpPr>
        <p:spPr/>
        <p:txBody>
          <a:bodyPr/>
          <a:lstStyle/>
          <a:p>
            <a:fld id="{571507EF-FDAC-4106-916F-1D34F66C5FE6}" type="slidenum">
              <a:rPr lang="es-MX" smtClean="0"/>
              <a:t>18</a:t>
            </a:fld>
            <a:endParaRPr lang="es-MX" dirty="0"/>
          </a:p>
        </p:txBody>
      </p:sp>
    </p:spTree>
    <p:extLst>
      <p:ext uri="{BB962C8B-B14F-4D97-AF65-F5344CB8AC3E}">
        <p14:creationId xmlns:p14="http://schemas.microsoft.com/office/powerpoint/2010/main" val="3142735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263A-A59C-4E43-9592-E62E31518329}"/>
              </a:ext>
            </a:extLst>
          </p:cNvPr>
          <p:cNvSpPr>
            <a:spLocks noGrp="1"/>
          </p:cNvSpPr>
          <p:nvPr>
            <p:ph type="title"/>
          </p:nvPr>
        </p:nvSpPr>
        <p:spPr/>
        <p:txBody>
          <a:bodyPr/>
          <a:lstStyle/>
          <a:p>
            <a:r>
              <a:rPr lang="es-MX" dirty="0"/>
              <a:t>¿Qué es?</a:t>
            </a:r>
          </a:p>
        </p:txBody>
      </p:sp>
      <p:sp>
        <p:nvSpPr>
          <p:cNvPr id="3" name="Marcador de contenido 2">
            <a:extLst>
              <a:ext uri="{FF2B5EF4-FFF2-40B4-BE49-F238E27FC236}">
                <a16:creationId xmlns:a16="http://schemas.microsoft.com/office/drawing/2014/main" id="{E704FA95-97F7-4D49-BDF0-D87AF3E058D7}"/>
              </a:ext>
            </a:extLst>
          </p:cNvPr>
          <p:cNvSpPr>
            <a:spLocks noGrp="1"/>
          </p:cNvSpPr>
          <p:nvPr>
            <p:ph idx="1"/>
          </p:nvPr>
        </p:nvSpPr>
        <p:spPr/>
        <p:txBody>
          <a:bodyPr>
            <a:normAutofit/>
          </a:bodyPr>
          <a:lstStyle/>
          <a:p>
            <a:pPr marL="0" indent="0" algn="just">
              <a:buNone/>
            </a:pPr>
            <a:r>
              <a:rPr lang="es-MX" sz="2400" dirty="0">
                <a:solidFill>
                  <a:srgbClr val="404041"/>
                </a:solidFill>
              </a:rPr>
              <a:t>E</a:t>
            </a:r>
            <a:r>
              <a:rPr lang="es-MX" sz="2400" b="0" i="0" dirty="0">
                <a:solidFill>
                  <a:srgbClr val="404041"/>
                </a:solidFill>
                <a:effectLst/>
              </a:rPr>
              <a:t>s un elemento de control y conocimiento esencial de la Comisión Nacional Bancaria y de Valores respecto de los Centros Cambiarios, Transmisores de Dinero y </a:t>
            </a:r>
            <a:r>
              <a:rPr lang="es-MX" sz="2400" b="1" i="0" dirty="0">
                <a:solidFill>
                  <a:srgbClr val="404041"/>
                </a:solidFill>
                <a:effectLst/>
              </a:rPr>
              <a:t>Sociedades Financieras de Objeto Múltiple no Reguladas.</a:t>
            </a:r>
          </a:p>
        </p:txBody>
      </p:sp>
      <p:sp>
        <p:nvSpPr>
          <p:cNvPr id="4" name="Marcador de número de diapositiva 3">
            <a:extLst>
              <a:ext uri="{FF2B5EF4-FFF2-40B4-BE49-F238E27FC236}">
                <a16:creationId xmlns:a16="http://schemas.microsoft.com/office/drawing/2014/main" id="{D9DAFA68-AFB3-4E1C-A378-3DDF975CB56D}"/>
              </a:ext>
            </a:extLst>
          </p:cNvPr>
          <p:cNvSpPr>
            <a:spLocks noGrp="1"/>
          </p:cNvSpPr>
          <p:nvPr>
            <p:ph type="sldNum" sz="quarter" idx="12"/>
          </p:nvPr>
        </p:nvSpPr>
        <p:spPr/>
        <p:txBody>
          <a:bodyPr/>
          <a:lstStyle/>
          <a:p>
            <a:fld id="{571507EF-FDAC-4106-916F-1D34F66C5FE6}" type="slidenum">
              <a:rPr lang="es-MX" smtClean="0"/>
              <a:t>19</a:t>
            </a:fld>
            <a:endParaRPr lang="es-MX" dirty="0"/>
          </a:p>
        </p:txBody>
      </p:sp>
    </p:spTree>
    <p:extLst>
      <p:ext uri="{BB962C8B-B14F-4D97-AF65-F5344CB8AC3E}">
        <p14:creationId xmlns:p14="http://schemas.microsoft.com/office/powerpoint/2010/main" val="144771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6ECCC-0A00-4A20-A4B9-61F57BDA3F56}"/>
              </a:ext>
            </a:extLst>
          </p:cNvPr>
          <p:cNvSpPr>
            <a:spLocks noGrp="1"/>
          </p:cNvSpPr>
          <p:nvPr>
            <p:ph type="title"/>
          </p:nvPr>
        </p:nvSpPr>
        <p:spPr/>
        <p:txBody>
          <a:bodyPr/>
          <a:lstStyle/>
          <a:p>
            <a:r>
              <a:rPr lang="es-MX" dirty="0"/>
              <a:t>Objetivos</a:t>
            </a:r>
          </a:p>
        </p:txBody>
      </p:sp>
      <p:sp>
        <p:nvSpPr>
          <p:cNvPr id="3" name="Marcador de contenido 2">
            <a:extLst>
              <a:ext uri="{FF2B5EF4-FFF2-40B4-BE49-F238E27FC236}">
                <a16:creationId xmlns:a16="http://schemas.microsoft.com/office/drawing/2014/main" id="{27A23D67-E910-4D27-B31A-1C602422A7B5}"/>
              </a:ext>
            </a:extLst>
          </p:cNvPr>
          <p:cNvSpPr>
            <a:spLocks noGrp="1"/>
          </p:cNvSpPr>
          <p:nvPr>
            <p:ph idx="1"/>
          </p:nvPr>
        </p:nvSpPr>
        <p:spPr/>
        <p:txBody>
          <a:bodyPr>
            <a:normAutofit/>
          </a:bodyPr>
          <a:lstStyle/>
          <a:p>
            <a:pPr algn="just"/>
            <a:r>
              <a:rPr lang="es-MX" sz="2400" dirty="0">
                <a:effectLst/>
                <a:ea typeface="Times New Roman" panose="02020603050405020304" pitchFamily="18" charset="0"/>
              </a:rPr>
              <a:t>Obtendrás la información mínima necesaria que se requiere para tramitar una SOFOM ante la CNBV y CONDUSEF.</a:t>
            </a:r>
          </a:p>
          <a:p>
            <a:pPr algn="just"/>
            <a:endParaRPr lang="es-MX" sz="2400" dirty="0">
              <a:effectLst/>
              <a:ea typeface="Times New Roman" panose="02020603050405020304" pitchFamily="18" charset="0"/>
            </a:endParaRPr>
          </a:p>
          <a:p>
            <a:pPr algn="just"/>
            <a:r>
              <a:rPr lang="es-MX" sz="2400" dirty="0">
                <a:effectLst/>
                <a:ea typeface="Times New Roman" panose="02020603050405020304" pitchFamily="18" charset="0"/>
              </a:rPr>
              <a:t>Identificarás la repercusión fiscal que tienen sus principales operaciones, trascendiendo los actos gravados en el impuesto al valor agregado.</a:t>
            </a:r>
          </a:p>
        </p:txBody>
      </p:sp>
      <p:sp>
        <p:nvSpPr>
          <p:cNvPr id="4" name="Marcador de número de diapositiva 3">
            <a:extLst>
              <a:ext uri="{FF2B5EF4-FFF2-40B4-BE49-F238E27FC236}">
                <a16:creationId xmlns:a16="http://schemas.microsoft.com/office/drawing/2014/main" id="{F7D3CB27-0C51-4A98-B9AB-D1DED3242094}"/>
              </a:ext>
            </a:extLst>
          </p:cNvPr>
          <p:cNvSpPr>
            <a:spLocks noGrp="1"/>
          </p:cNvSpPr>
          <p:nvPr>
            <p:ph type="sldNum" sz="quarter" idx="12"/>
          </p:nvPr>
        </p:nvSpPr>
        <p:spPr/>
        <p:txBody>
          <a:bodyPr/>
          <a:lstStyle/>
          <a:p>
            <a:fld id="{571507EF-FDAC-4106-916F-1D34F66C5FE6}" type="slidenum">
              <a:rPr lang="es-MX" smtClean="0"/>
              <a:t>2</a:t>
            </a:fld>
            <a:endParaRPr lang="es-MX" dirty="0"/>
          </a:p>
        </p:txBody>
      </p:sp>
    </p:spTree>
    <p:extLst>
      <p:ext uri="{BB962C8B-B14F-4D97-AF65-F5344CB8AC3E}">
        <p14:creationId xmlns:p14="http://schemas.microsoft.com/office/powerpoint/2010/main" val="193279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4707C-7990-44A0-9DAF-7738A89BAFEF}"/>
              </a:ext>
            </a:extLst>
          </p:cNvPr>
          <p:cNvSpPr>
            <a:spLocks noGrp="1"/>
          </p:cNvSpPr>
          <p:nvPr>
            <p:ph type="title"/>
          </p:nvPr>
        </p:nvSpPr>
        <p:spPr/>
        <p:txBody>
          <a:bodyPr/>
          <a:lstStyle/>
          <a:p>
            <a:r>
              <a:rPr lang="es-MX" dirty="0"/>
              <a:t>¿Cuál es su objetivo?</a:t>
            </a:r>
          </a:p>
        </p:txBody>
      </p:sp>
      <p:sp>
        <p:nvSpPr>
          <p:cNvPr id="3" name="Marcador de contenido 2">
            <a:extLst>
              <a:ext uri="{FF2B5EF4-FFF2-40B4-BE49-F238E27FC236}">
                <a16:creationId xmlns:a16="http://schemas.microsoft.com/office/drawing/2014/main" id="{8389594C-4120-4050-9FC8-8302D069C710}"/>
              </a:ext>
            </a:extLst>
          </p:cNvPr>
          <p:cNvSpPr>
            <a:spLocks noGrp="1"/>
          </p:cNvSpPr>
          <p:nvPr>
            <p:ph idx="1"/>
          </p:nvPr>
        </p:nvSpPr>
        <p:spPr/>
        <p:txBody>
          <a:bodyPr>
            <a:normAutofit/>
          </a:bodyPr>
          <a:lstStyle/>
          <a:p>
            <a:pPr marL="0" indent="0" algn="just">
              <a:buNone/>
            </a:pPr>
            <a:r>
              <a:rPr lang="es-MX" sz="2400" b="0" i="0" dirty="0">
                <a:solidFill>
                  <a:srgbClr val="404041"/>
                </a:solidFill>
                <a:effectLst/>
              </a:rPr>
              <a:t>Tiene por objeto acreditar que, quienes lo obtienen, cuentan con los requisitos mínimos en materia de prevención de lavado de dinero y financiamiento al terrorismo establecidos en las disposiciones aplicables.</a:t>
            </a:r>
            <a:endParaRPr lang="es-MX" sz="2400" dirty="0"/>
          </a:p>
        </p:txBody>
      </p:sp>
      <p:sp>
        <p:nvSpPr>
          <p:cNvPr id="4" name="Marcador de número de diapositiva 3">
            <a:extLst>
              <a:ext uri="{FF2B5EF4-FFF2-40B4-BE49-F238E27FC236}">
                <a16:creationId xmlns:a16="http://schemas.microsoft.com/office/drawing/2014/main" id="{41ED7DAA-28FC-4308-9360-251741223348}"/>
              </a:ext>
            </a:extLst>
          </p:cNvPr>
          <p:cNvSpPr>
            <a:spLocks noGrp="1"/>
          </p:cNvSpPr>
          <p:nvPr>
            <p:ph type="sldNum" sz="quarter" idx="12"/>
          </p:nvPr>
        </p:nvSpPr>
        <p:spPr/>
        <p:txBody>
          <a:bodyPr/>
          <a:lstStyle/>
          <a:p>
            <a:fld id="{571507EF-FDAC-4106-916F-1D34F66C5FE6}" type="slidenum">
              <a:rPr lang="es-MX" smtClean="0"/>
              <a:t>20</a:t>
            </a:fld>
            <a:endParaRPr lang="es-MX" dirty="0"/>
          </a:p>
        </p:txBody>
      </p:sp>
    </p:spTree>
    <p:extLst>
      <p:ext uri="{BB962C8B-B14F-4D97-AF65-F5344CB8AC3E}">
        <p14:creationId xmlns:p14="http://schemas.microsoft.com/office/powerpoint/2010/main" val="2830348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D0FD9-3A8B-479A-8994-E3018A2EA559}"/>
              </a:ext>
            </a:extLst>
          </p:cNvPr>
          <p:cNvSpPr>
            <a:spLocks noGrp="1"/>
          </p:cNvSpPr>
          <p:nvPr>
            <p:ph type="title"/>
          </p:nvPr>
        </p:nvSpPr>
        <p:spPr/>
        <p:txBody>
          <a:bodyPr/>
          <a:lstStyle/>
          <a:p>
            <a:r>
              <a:rPr lang="es-MX" dirty="0"/>
              <a:t>Documentos requeridos para obtener el dictamen técnico</a:t>
            </a:r>
          </a:p>
        </p:txBody>
      </p:sp>
      <p:sp>
        <p:nvSpPr>
          <p:cNvPr id="3" name="Marcador de contenido 2">
            <a:extLst>
              <a:ext uri="{FF2B5EF4-FFF2-40B4-BE49-F238E27FC236}">
                <a16:creationId xmlns:a16="http://schemas.microsoft.com/office/drawing/2014/main" id="{E65D182A-BD4D-4882-B4E9-7A85CF0A6E57}"/>
              </a:ext>
            </a:extLst>
          </p:cNvPr>
          <p:cNvSpPr>
            <a:spLocks noGrp="1"/>
          </p:cNvSpPr>
          <p:nvPr>
            <p:ph idx="1"/>
          </p:nvPr>
        </p:nvSpPr>
        <p:spPr/>
        <p:txBody>
          <a:bodyPr>
            <a:normAutofit/>
          </a:bodyPr>
          <a:lstStyle/>
          <a:p>
            <a:pPr algn="just"/>
            <a:r>
              <a:rPr lang="es-MX" sz="2400" dirty="0"/>
              <a:t>Información y documentación del representante legal</a:t>
            </a:r>
          </a:p>
          <a:p>
            <a:pPr algn="just"/>
            <a:endParaRPr lang="es-MX" sz="2400" b="0" i="0" u="none" strike="noStrike" baseline="0" dirty="0">
              <a:solidFill>
                <a:srgbClr val="000000"/>
              </a:solidFill>
            </a:endParaRPr>
          </a:p>
          <a:p>
            <a:pPr algn="just"/>
            <a:r>
              <a:rPr lang="es-MX" sz="2400" b="0" i="0" u="none" strike="noStrike" baseline="0" dirty="0">
                <a:solidFill>
                  <a:srgbClr val="000000"/>
                </a:solidFill>
              </a:rPr>
              <a:t>Número y fecha del instrumento público en el que conste su representación legal. </a:t>
            </a:r>
            <a:endParaRPr lang="es-MX" sz="2400" dirty="0"/>
          </a:p>
          <a:p>
            <a:pPr algn="just"/>
            <a:endParaRPr lang="es-MX" sz="2400" dirty="0"/>
          </a:p>
          <a:p>
            <a:pPr algn="just"/>
            <a:r>
              <a:rPr lang="es-MX" sz="2400" dirty="0"/>
              <a:t>Información y documentación del Oficial de Cumplimiento</a:t>
            </a:r>
          </a:p>
          <a:p>
            <a:pPr algn="just"/>
            <a:endParaRPr lang="es-MX" sz="2400" dirty="0"/>
          </a:p>
          <a:p>
            <a:pPr algn="just"/>
            <a:r>
              <a:rPr lang="es-MX" sz="2400" i="1" dirty="0"/>
              <a:t>En su caso, integrantes del Comité de Comunicación y Control</a:t>
            </a:r>
            <a:r>
              <a:rPr lang="es-MX" sz="2400" dirty="0"/>
              <a:t>.</a:t>
            </a:r>
          </a:p>
        </p:txBody>
      </p:sp>
      <p:sp>
        <p:nvSpPr>
          <p:cNvPr id="4" name="Marcador de número de diapositiva 3">
            <a:extLst>
              <a:ext uri="{FF2B5EF4-FFF2-40B4-BE49-F238E27FC236}">
                <a16:creationId xmlns:a16="http://schemas.microsoft.com/office/drawing/2014/main" id="{3919F903-6913-409B-98AA-05A509A83D53}"/>
              </a:ext>
            </a:extLst>
          </p:cNvPr>
          <p:cNvSpPr>
            <a:spLocks noGrp="1"/>
          </p:cNvSpPr>
          <p:nvPr>
            <p:ph type="sldNum" sz="quarter" idx="12"/>
          </p:nvPr>
        </p:nvSpPr>
        <p:spPr/>
        <p:txBody>
          <a:bodyPr/>
          <a:lstStyle/>
          <a:p>
            <a:fld id="{571507EF-FDAC-4106-916F-1D34F66C5FE6}" type="slidenum">
              <a:rPr lang="es-MX" smtClean="0"/>
              <a:t>21</a:t>
            </a:fld>
            <a:endParaRPr lang="es-MX" dirty="0"/>
          </a:p>
        </p:txBody>
      </p:sp>
    </p:spTree>
    <p:extLst>
      <p:ext uri="{BB962C8B-B14F-4D97-AF65-F5344CB8AC3E}">
        <p14:creationId xmlns:p14="http://schemas.microsoft.com/office/powerpoint/2010/main" val="2057427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D0FD9-3A8B-479A-8994-E3018A2EA559}"/>
              </a:ext>
            </a:extLst>
          </p:cNvPr>
          <p:cNvSpPr>
            <a:spLocks noGrp="1"/>
          </p:cNvSpPr>
          <p:nvPr>
            <p:ph type="title"/>
          </p:nvPr>
        </p:nvSpPr>
        <p:spPr/>
        <p:txBody>
          <a:bodyPr/>
          <a:lstStyle/>
          <a:p>
            <a:r>
              <a:rPr lang="es-MX" dirty="0"/>
              <a:t>Documentos requeridos para obtener el dictamen técnico</a:t>
            </a:r>
          </a:p>
        </p:txBody>
      </p:sp>
      <p:sp>
        <p:nvSpPr>
          <p:cNvPr id="3" name="Marcador de contenido 2">
            <a:extLst>
              <a:ext uri="{FF2B5EF4-FFF2-40B4-BE49-F238E27FC236}">
                <a16:creationId xmlns:a16="http://schemas.microsoft.com/office/drawing/2014/main" id="{E65D182A-BD4D-4882-B4E9-7A85CF0A6E57}"/>
              </a:ext>
            </a:extLst>
          </p:cNvPr>
          <p:cNvSpPr>
            <a:spLocks noGrp="1"/>
          </p:cNvSpPr>
          <p:nvPr>
            <p:ph idx="1"/>
          </p:nvPr>
        </p:nvSpPr>
        <p:spPr/>
        <p:txBody>
          <a:bodyPr>
            <a:normAutofit/>
          </a:bodyPr>
          <a:lstStyle/>
          <a:p>
            <a:pPr algn="just"/>
            <a:r>
              <a:rPr lang="es-MX" sz="2400" dirty="0"/>
              <a:t>Manual de cumplimiento en materia de PLD/FT</a:t>
            </a:r>
          </a:p>
          <a:p>
            <a:pPr algn="just"/>
            <a:endParaRPr lang="es-MX" sz="2400" dirty="0"/>
          </a:p>
          <a:p>
            <a:pPr algn="just"/>
            <a:r>
              <a:rPr lang="es-MX" sz="2400" dirty="0"/>
              <a:t>Manual de Políticas y Procedimientos para identificar y conocer al cliente o usuario</a:t>
            </a:r>
          </a:p>
          <a:p>
            <a:pPr algn="just"/>
            <a:endParaRPr lang="es-MX" sz="2400" b="0" i="0" u="none" strike="noStrike" baseline="0" dirty="0">
              <a:solidFill>
                <a:srgbClr val="000000"/>
              </a:solidFill>
            </a:endParaRPr>
          </a:p>
          <a:p>
            <a:pPr algn="just"/>
            <a:r>
              <a:rPr lang="es-MX" sz="2400" b="0" i="0" u="none" strike="noStrike" baseline="0" dirty="0">
                <a:solidFill>
                  <a:srgbClr val="000000"/>
                </a:solidFill>
              </a:rPr>
              <a:t>Cuestionario que permita verificar que tanto las políticas de identificación y conocimiento de sus usuarios o clientes, así como los criterios, medidas y procedimientos internos que adopten los Sujetos Obligados se ajustan a lo previsto en las Disposiciones de carácter general emitidas por la Secretaría.</a:t>
            </a:r>
            <a:endParaRPr lang="es-MX" sz="2400" dirty="0"/>
          </a:p>
        </p:txBody>
      </p:sp>
      <p:sp>
        <p:nvSpPr>
          <p:cNvPr id="4" name="Marcador de número de diapositiva 3">
            <a:extLst>
              <a:ext uri="{FF2B5EF4-FFF2-40B4-BE49-F238E27FC236}">
                <a16:creationId xmlns:a16="http://schemas.microsoft.com/office/drawing/2014/main" id="{3919F903-6913-409B-98AA-05A509A83D53}"/>
              </a:ext>
            </a:extLst>
          </p:cNvPr>
          <p:cNvSpPr>
            <a:spLocks noGrp="1"/>
          </p:cNvSpPr>
          <p:nvPr>
            <p:ph type="sldNum" sz="quarter" idx="12"/>
          </p:nvPr>
        </p:nvSpPr>
        <p:spPr/>
        <p:txBody>
          <a:bodyPr/>
          <a:lstStyle/>
          <a:p>
            <a:fld id="{571507EF-FDAC-4106-916F-1D34F66C5FE6}" type="slidenum">
              <a:rPr lang="es-MX" smtClean="0"/>
              <a:t>22</a:t>
            </a:fld>
            <a:endParaRPr lang="es-MX" dirty="0"/>
          </a:p>
        </p:txBody>
      </p:sp>
    </p:spTree>
    <p:extLst>
      <p:ext uri="{BB962C8B-B14F-4D97-AF65-F5344CB8AC3E}">
        <p14:creationId xmlns:p14="http://schemas.microsoft.com/office/powerpoint/2010/main" val="311818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D0FD9-3A8B-479A-8994-E3018A2EA559}"/>
              </a:ext>
            </a:extLst>
          </p:cNvPr>
          <p:cNvSpPr>
            <a:spLocks noGrp="1"/>
          </p:cNvSpPr>
          <p:nvPr>
            <p:ph type="title"/>
          </p:nvPr>
        </p:nvSpPr>
        <p:spPr/>
        <p:txBody>
          <a:bodyPr/>
          <a:lstStyle/>
          <a:p>
            <a:r>
              <a:rPr lang="es-MX" dirty="0"/>
              <a:t>Documentos requeridos para obtener el dictamen técnico</a:t>
            </a:r>
          </a:p>
        </p:txBody>
      </p:sp>
      <p:sp>
        <p:nvSpPr>
          <p:cNvPr id="3" name="Marcador de contenido 2">
            <a:extLst>
              <a:ext uri="{FF2B5EF4-FFF2-40B4-BE49-F238E27FC236}">
                <a16:creationId xmlns:a16="http://schemas.microsoft.com/office/drawing/2014/main" id="{E65D182A-BD4D-4882-B4E9-7A85CF0A6E57}"/>
              </a:ext>
            </a:extLst>
          </p:cNvPr>
          <p:cNvSpPr>
            <a:spLocks noGrp="1"/>
          </p:cNvSpPr>
          <p:nvPr>
            <p:ph idx="1"/>
          </p:nvPr>
        </p:nvSpPr>
        <p:spPr/>
        <p:txBody>
          <a:bodyPr>
            <a:normAutofit/>
          </a:bodyPr>
          <a:lstStyle/>
          <a:p>
            <a:pPr algn="just"/>
            <a:r>
              <a:rPr lang="es-MX" sz="2400" b="0" i="0" u="none" strike="noStrike" baseline="0" dirty="0">
                <a:solidFill>
                  <a:srgbClr val="000000"/>
                </a:solidFill>
              </a:rPr>
              <a:t>La manifestación bajo protesta de decir verdad relativa a que cuenta con el sistema automatizado a que se refieren las Disposiciones de carácter general emitidas por la SHCP, tratándose de SOFOMES E.N.R., o bien que cuentan con él o que se encuentran en proceso de su implementación </a:t>
            </a:r>
            <a:endParaRPr lang="es-MX" sz="2400" dirty="0"/>
          </a:p>
          <a:p>
            <a:pPr algn="just"/>
            <a:endParaRPr lang="es-MX" sz="2400" dirty="0"/>
          </a:p>
          <a:p>
            <a:pPr algn="just"/>
            <a:r>
              <a:rPr lang="es-MX" sz="2400" dirty="0"/>
              <a:t>Pago de los Derechos por el estudio trámite y emisión del Dictamen Técnico ($ 30,241.00  para 2023)</a:t>
            </a:r>
          </a:p>
        </p:txBody>
      </p:sp>
      <p:sp>
        <p:nvSpPr>
          <p:cNvPr id="4" name="Marcador de número de diapositiva 3">
            <a:extLst>
              <a:ext uri="{FF2B5EF4-FFF2-40B4-BE49-F238E27FC236}">
                <a16:creationId xmlns:a16="http://schemas.microsoft.com/office/drawing/2014/main" id="{3919F903-6913-409B-98AA-05A509A83D53}"/>
              </a:ext>
            </a:extLst>
          </p:cNvPr>
          <p:cNvSpPr>
            <a:spLocks noGrp="1"/>
          </p:cNvSpPr>
          <p:nvPr>
            <p:ph type="sldNum" sz="quarter" idx="12"/>
          </p:nvPr>
        </p:nvSpPr>
        <p:spPr/>
        <p:txBody>
          <a:bodyPr/>
          <a:lstStyle/>
          <a:p>
            <a:fld id="{571507EF-FDAC-4106-916F-1D34F66C5FE6}" type="slidenum">
              <a:rPr lang="es-MX" smtClean="0"/>
              <a:t>23</a:t>
            </a:fld>
            <a:endParaRPr lang="es-MX" dirty="0"/>
          </a:p>
        </p:txBody>
      </p:sp>
    </p:spTree>
    <p:extLst>
      <p:ext uri="{BB962C8B-B14F-4D97-AF65-F5344CB8AC3E}">
        <p14:creationId xmlns:p14="http://schemas.microsoft.com/office/powerpoint/2010/main" val="3301562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9634E-BD37-4320-A9A3-3B624CCBBE2C}"/>
              </a:ext>
            </a:extLst>
          </p:cNvPr>
          <p:cNvSpPr>
            <a:spLocks noGrp="1"/>
          </p:cNvSpPr>
          <p:nvPr>
            <p:ph type="title"/>
          </p:nvPr>
        </p:nvSpPr>
        <p:spPr/>
        <p:txBody>
          <a:bodyPr>
            <a:normAutofit fontScale="90000"/>
          </a:bodyPr>
          <a:lstStyle/>
          <a:p>
            <a:r>
              <a:rPr lang="es-MX" sz="3600" dirty="0">
                <a:solidFill>
                  <a:srgbClr val="000000"/>
                </a:solidFill>
                <a:latin typeface="+mn-lt"/>
              </a:rPr>
              <a:t>C</a:t>
            </a:r>
            <a:r>
              <a:rPr lang="es-MX" sz="3600" b="0" i="0" u="none" strike="noStrike" baseline="0" dirty="0">
                <a:solidFill>
                  <a:srgbClr val="000000"/>
                </a:solidFill>
                <a:latin typeface="+mn-lt"/>
              </a:rPr>
              <a:t>uestionario, debidamente llenado</a:t>
            </a:r>
            <a:br>
              <a:rPr lang="es-MX" sz="3600" b="0" i="0" u="none" strike="noStrike" baseline="0" dirty="0">
                <a:solidFill>
                  <a:srgbClr val="000000"/>
                </a:solidFill>
                <a:latin typeface="+mn-lt"/>
              </a:rPr>
            </a:br>
            <a:r>
              <a:rPr lang="es-MX" sz="3600" b="0" i="0" u="none" strike="noStrike" baseline="0" dirty="0">
                <a:solidFill>
                  <a:srgbClr val="000000"/>
                </a:solidFill>
                <a:latin typeface="+mn-lt"/>
              </a:rPr>
              <a:t>por el Oficial de Cumplimiento</a:t>
            </a:r>
            <a:br>
              <a:rPr lang="es-MX" sz="3600" b="0" i="0" u="none" strike="noStrike" baseline="0" dirty="0">
                <a:solidFill>
                  <a:srgbClr val="000000"/>
                </a:solidFill>
                <a:latin typeface="+mn-lt"/>
              </a:rPr>
            </a:br>
            <a:r>
              <a:rPr lang="es-MX" sz="3600" b="0" i="0" u="none" strike="noStrike" baseline="0" dirty="0">
                <a:solidFill>
                  <a:srgbClr val="000000"/>
                </a:solidFill>
                <a:latin typeface="+mn-lt"/>
              </a:rPr>
              <a:t>(Art. 5, Fracción VI)</a:t>
            </a:r>
            <a:endParaRPr lang="es-MX" sz="4400" dirty="0">
              <a:latin typeface="+mn-lt"/>
            </a:endParaRPr>
          </a:p>
        </p:txBody>
      </p:sp>
      <p:sp>
        <p:nvSpPr>
          <p:cNvPr id="3" name="Marcador de contenido 2">
            <a:extLst>
              <a:ext uri="{FF2B5EF4-FFF2-40B4-BE49-F238E27FC236}">
                <a16:creationId xmlns:a16="http://schemas.microsoft.com/office/drawing/2014/main" id="{A380FD7D-82D0-4DC7-94C9-A2CF71BC7E07}"/>
              </a:ext>
            </a:extLst>
          </p:cNvPr>
          <p:cNvSpPr>
            <a:spLocks noGrp="1"/>
          </p:cNvSpPr>
          <p:nvPr>
            <p:ph idx="1"/>
          </p:nvPr>
        </p:nvSpPr>
        <p:spPr/>
        <p:txBody>
          <a:bodyPr>
            <a:normAutofit lnSpcReduction="10000"/>
          </a:bodyPr>
          <a:lstStyle/>
          <a:p>
            <a:pPr marL="342900" indent="-342900">
              <a:buFont typeface="+mj-lt"/>
              <a:buAutoNum type="arabicPeriod"/>
            </a:pPr>
            <a:r>
              <a:rPr lang="es-MX" sz="2400" b="0" i="0" u="none" strike="noStrike" baseline="0" dirty="0">
                <a:solidFill>
                  <a:srgbClr val="000000"/>
                </a:solidFill>
              </a:rPr>
              <a:t>Que conoce las responsabilidades y obligaciones derivadas del cargo que ocupará.</a:t>
            </a:r>
          </a:p>
          <a:p>
            <a:pPr marL="342900" indent="-342900">
              <a:buFont typeface="+mj-lt"/>
              <a:buAutoNum type="arabicPeriod"/>
            </a:pPr>
            <a:endParaRPr lang="es-MX" sz="2400" dirty="0">
              <a:solidFill>
                <a:srgbClr val="000000"/>
              </a:solidFill>
            </a:endParaRPr>
          </a:p>
          <a:p>
            <a:pPr marL="342900" indent="-342900">
              <a:buFont typeface="+mj-lt"/>
              <a:buAutoNum type="arabicPeriod"/>
            </a:pPr>
            <a:r>
              <a:rPr lang="es-MX" sz="2400" b="1" i="0" u="none" strike="noStrike" baseline="0" dirty="0">
                <a:solidFill>
                  <a:srgbClr val="000000"/>
                </a:solidFill>
              </a:rPr>
              <a:t>Que no se desempeña como Oficial de Cumplimiento en otro Sujeto Obligado.</a:t>
            </a:r>
          </a:p>
          <a:p>
            <a:pPr marL="342900" indent="-342900">
              <a:buFont typeface="+mj-lt"/>
              <a:buAutoNum type="arabicPeriod"/>
            </a:pPr>
            <a:endParaRPr lang="es-MX" sz="2400" dirty="0">
              <a:solidFill>
                <a:srgbClr val="000000"/>
              </a:solidFill>
            </a:endParaRPr>
          </a:p>
          <a:p>
            <a:pPr marL="342900" indent="-342900">
              <a:buFont typeface="+mj-lt"/>
              <a:buAutoNum type="arabicPeriod"/>
            </a:pPr>
            <a:r>
              <a:rPr lang="es-MX" sz="2400" b="0" i="0" u="none" strike="noStrike" baseline="0" dirty="0">
                <a:solidFill>
                  <a:srgbClr val="000000"/>
                </a:solidFill>
              </a:rPr>
              <a:t>Que formará parte del Comité de Comunicación y Control, en caso de contar con este último.</a:t>
            </a:r>
          </a:p>
          <a:p>
            <a:pPr marL="342900" indent="-342900">
              <a:buFont typeface="+mj-lt"/>
              <a:buAutoNum type="arabicPeriod"/>
            </a:pPr>
            <a:endParaRPr lang="es-MX" sz="2400" dirty="0">
              <a:solidFill>
                <a:srgbClr val="000000"/>
              </a:solidFill>
            </a:endParaRPr>
          </a:p>
          <a:p>
            <a:pPr marL="342900" indent="-342900">
              <a:buFont typeface="+mj-lt"/>
              <a:buAutoNum type="arabicPeriod"/>
            </a:pPr>
            <a:r>
              <a:rPr lang="es-MX" sz="2400" b="0" i="0" u="none" strike="noStrike" baseline="0" dirty="0">
                <a:solidFill>
                  <a:srgbClr val="000000"/>
                </a:solidFill>
              </a:rPr>
              <a:t>Que cuenta con experiencia y conocimientos en materia de PLD/FT. </a:t>
            </a:r>
          </a:p>
        </p:txBody>
      </p:sp>
      <p:sp>
        <p:nvSpPr>
          <p:cNvPr id="4" name="Marcador de número de diapositiva 3">
            <a:extLst>
              <a:ext uri="{FF2B5EF4-FFF2-40B4-BE49-F238E27FC236}">
                <a16:creationId xmlns:a16="http://schemas.microsoft.com/office/drawing/2014/main" id="{2AC5C706-EB2B-4CE1-A2C1-1805B18E92BE}"/>
              </a:ext>
            </a:extLst>
          </p:cNvPr>
          <p:cNvSpPr>
            <a:spLocks noGrp="1"/>
          </p:cNvSpPr>
          <p:nvPr>
            <p:ph type="sldNum" sz="quarter" idx="12"/>
          </p:nvPr>
        </p:nvSpPr>
        <p:spPr/>
        <p:txBody>
          <a:bodyPr/>
          <a:lstStyle/>
          <a:p>
            <a:fld id="{571507EF-FDAC-4106-916F-1D34F66C5FE6}" type="slidenum">
              <a:rPr lang="es-MX" smtClean="0"/>
              <a:t>24</a:t>
            </a:fld>
            <a:endParaRPr lang="es-MX" dirty="0"/>
          </a:p>
        </p:txBody>
      </p:sp>
    </p:spTree>
    <p:extLst>
      <p:ext uri="{BB962C8B-B14F-4D97-AF65-F5344CB8AC3E}">
        <p14:creationId xmlns:p14="http://schemas.microsoft.com/office/powerpoint/2010/main" val="499793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9634E-BD37-4320-A9A3-3B624CCBBE2C}"/>
              </a:ext>
            </a:extLst>
          </p:cNvPr>
          <p:cNvSpPr>
            <a:spLocks noGrp="1"/>
          </p:cNvSpPr>
          <p:nvPr>
            <p:ph type="title"/>
          </p:nvPr>
        </p:nvSpPr>
        <p:spPr/>
        <p:txBody>
          <a:bodyPr>
            <a:noAutofit/>
          </a:bodyPr>
          <a:lstStyle/>
          <a:p>
            <a:r>
              <a:rPr lang="es-MX" sz="3200" dirty="0">
                <a:solidFill>
                  <a:srgbClr val="000000"/>
                </a:solidFill>
                <a:latin typeface="+mn-lt"/>
              </a:rPr>
              <a:t>C</a:t>
            </a:r>
            <a:r>
              <a:rPr lang="es-MX" sz="3200" b="0" i="0" u="none" strike="noStrike" baseline="0" dirty="0">
                <a:solidFill>
                  <a:srgbClr val="000000"/>
                </a:solidFill>
                <a:latin typeface="+mn-lt"/>
              </a:rPr>
              <a:t>uestionario, debidamente llenado</a:t>
            </a:r>
            <a:br>
              <a:rPr lang="es-MX" sz="3200" b="0" i="0" u="none" strike="noStrike" baseline="0" dirty="0">
                <a:solidFill>
                  <a:srgbClr val="000000"/>
                </a:solidFill>
                <a:latin typeface="+mn-lt"/>
              </a:rPr>
            </a:br>
            <a:r>
              <a:rPr lang="es-MX" sz="3200" b="0" i="0" u="none" strike="noStrike" baseline="0" dirty="0">
                <a:solidFill>
                  <a:srgbClr val="000000"/>
                </a:solidFill>
                <a:latin typeface="+mn-lt"/>
              </a:rPr>
              <a:t>por el Oficial de Cumplimiento</a:t>
            </a:r>
            <a:br>
              <a:rPr lang="es-MX" sz="3200" b="0" i="0" u="none" strike="noStrike" baseline="0" dirty="0">
                <a:solidFill>
                  <a:srgbClr val="000000"/>
                </a:solidFill>
                <a:latin typeface="+mn-lt"/>
              </a:rPr>
            </a:br>
            <a:r>
              <a:rPr lang="es-MX" sz="3200" b="0" i="0" u="none" strike="noStrike" baseline="0" dirty="0">
                <a:solidFill>
                  <a:srgbClr val="000000"/>
                </a:solidFill>
                <a:latin typeface="+mn-lt"/>
              </a:rPr>
              <a:t>(Art. 5, Fracción VI)</a:t>
            </a:r>
            <a:endParaRPr lang="es-MX" sz="3200" dirty="0">
              <a:latin typeface="+mn-lt"/>
            </a:endParaRPr>
          </a:p>
        </p:txBody>
      </p:sp>
      <p:sp>
        <p:nvSpPr>
          <p:cNvPr id="3" name="Marcador de contenido 2">
            <a:extLst>
              <a:ext uri="{FF2B5EF4-FFF2-40B4-BE49-F238E27FC236}">
                <a16:creationId xmlns:a16="http://schemas.microsoft.com/office/drawing/2014/main" id="{A380FD7D-82D0-4DC7-94C9-A2CF71BC7E07}"/>
              </a:ext>
            </a:extLst>
          </p:cNvPr>
          <p:cNvSpPr>
            <a:spLocks noGrp="1"/>
          </p:cNvSpPr>
          <p:nvPr>
            <p:ph idx="1"/>
          </p:nvPr>
        </p:nvSpPr>
        <p:spPr/>
        <p:txBody>
          <a:bodyPr>
            <a:normAutofit/>
          </a:bodyPr>
          <a:lstStyle/>
          <a:p>
            <a:pPr marL="342900" indent="-342900" algn="just">
              <a:buFont typeface="+mj-lt"/>
              <a:buAutoNum type="arabicPeriod" startAt="5"/>
            </a:pPr>
            <a:r>
              <a:rPr lang="es-MX" sz="2400" b="0" i="0" u="none" strike="noStrike" baseline="0" dirty="0">
                <a:solidFill>
                  <a:srgbClr val="000000"/>
                </a:solidFill>
              </a:rPr>
              <a:t>Que es funcionario del Sujeto Obligado y que no forma parte de las áreas comerciales u operativas de este.</a:t>
            </a:r>
          </a:p>
          <a:p>
            <a:pPr marL="342900" indent="-342900" algn="just">
              <a:buFont typeface="+mj-lt"/>
              <a:buAutoNum type="arabicPeriod" startAt="5"/>
            </a:pPr>
            <a:endParaRPr lang="es-MX" sz="2400" dirty="0">
              <a:solidFill>
                <a:srgbClr val="000000"/>
              </a:solidFill>
            </a:endParaRPr>
          </a:p>
          <a:p>
            <a:pPr marL="342900" indent="-342900" algn="just">
              <a:buFont typeface="+mj-lt"/>
              <a:buAutoNum type="arabicPeriod" startAt="5"/>
            </a:pPr>
            <a:r>
              <a:rPr lang="es-MX" sz="2400" b="0" i="0" u="none" strike="noStrike" baseline="0" dirty="0">
                <a:solidFill>
                  <a:srgbClr val="000000"/>
                </a:solidFill>
              </a:rPr>
              <a:t>Que no ha sido sentenciado por delito grave o patrimonial.</a:t>
            </a:r>
          </a:p>
          <a:p>
            <a:pPr marL="342900" indent="-342900" algn="just">
              <a:buFont typeface="+mj-lt"/>
              <a:buAutoNum type="arabicPeriod" startAt="5"/>
            </a:pPr>
            <a:endParaRPr lang="es-MX" sz="2400" dirty="0">
              <a:solidFill>
                <a:srgbClr val="000000"/>
              </a:solidFill>
            </a:endParaRPr>
          </a:p>
          <a:p>
            <a:pPr marL="342900" indent="-342900" algn="just">
              <a:buFont typeface="+mj-lt"/>
              <a:buAutoNum type="arabicPeriod" startAt="5"/>
            </a:pPr>
            <a:r>
              <a:rPr lang="es-MX" sz="2400" b="0" i="0" u="none" strike="noStrike" baseline="0" dirty="0">
                <a:solidFill>
                  <a:srgbClr val="000000"/>
                </a:solidFill>
              </a:rPr>
              <a:t>Que no está inhabilitado para ejercer el comercio o para desempeñar un empleo, cargo o comisión en el servicio público, o en el sistema financiero mexicano, así como no haber sido concursado en los términos de los ordenamientos aplicables o declarado como quebrado sin que haya sido rehabilitado. </a:t>
            </a:r>
            <a:endParaRPr lang="es-MX" sz="3600" dirty="0"/>
          </a:p>
        </p:txBody>
      </p:sp>
      <p:sp>
        <p:nvSpPr>
          <p:cNvPr id="4" name="Marcador de número de diapositiva 3">
            <a:extLst>
              <a:ext uri="{FF2B5EF4-FFF2-40B4-BE49-F238E27FC236}">
                <a16:creationId xmlns:a16="http://schemas.microsoft.com/office/drawing/2014/main" id="{2AC5C706-EB2B-4CE1-A2C1-1805B18E92BE}"/>
              </a:ext>
            </a:extLst>
          </p:cNvPr>
          <p:cNvSpPr>
            <a:spLocks noGrp="1"/>
          </p:cNvSpPr>
          <p:nvPr>
            <p:ph type="sldNum" sz="quarter" idx="12"/>
          </p:nvPr>
        </p:nvSpPr>
        <p:spPr/>
        <p:txBody>
          <a:bodyPr/>
          <a:lstStyle/>
          <a:p>
            <a:fld id="{571507EF-FDAC-4106-916F-1D34F66C5FE6}" type="slidenum">
              <a:rPr lang="es-MX" smtClean="0"/>
              <a:t>25</a:t>
            </a:fld>
            <a:endParaRPr lang="es-MX" dirty="0"/>
          </a:p>
        </p:txBody>
      </p:sp>
    </p:spTree>
    <p:extLst>
      <p:ext uri="{BB962C8B-B14F-4D97-AF65-F5344CB8AC3E}">
        <p14:creationId xmlns:p14="http://schemas.microsoft.com/office/powerpoint/2010/main" val="887171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9DD0DBA-B052-F405-A1D7-92EB1EBBB250}"/>
              </a:ext>
            </a:extLst>
          </p:cNvPr>
          <p:cNvSpPr>
            <a:spLocks noGrp="1"/>
          </p:cNvSpPr>
          <p:nvPr>
            <p:ph type="sldNum" sz="quarter" idx="12"/>
          </p:nvPr>
        </p:nvSpPr>
        <p:spPr/>
        <p:txBody>
          <a:bodyPr/>
          <a:lstStyle/>
          <a:p>
            <a:fld id="{571507EF-FDAC-4106-916F-1D34F66C5FE6}" type="slidenum">
              <a:rPr lang="es-MX" smtClean="0"/>
              <a:t>26</a:t>
            </a:fld>
            <a:endParaRPr lang="es-MX" dirty="0"/>
          </a:p>
        </p:txBody>
      </p:sp>
      <p:sp>
        <p:nvSpPr>
          <p:cNvPr id="3" name="Marcador de posición de imagen 2">
            <a:extLst>
              <a:ext uri="{FF2B5EF4-FFF2-40B4-BE49-F238E27FC236}">
                <a16:creationId xmlns:a16="http://schemas.microsoft.com/office/drawing/2014/main" id="{19B1ED66-CE51-5300-2CFF-C997583ECFCA}"/>
              </a:ext>
            </a:extLst>
          </p:cNvPr>
          <p:cNvSpPr>
            <a:spLocks noGrp="1"/>
          </p:cNvSpPr>
          <p:nvPr>
            <p:ph type="pic" sz="quarter" idx="13"/>
          </p:nvPr>
        </p:nvSpPr>
        <p:spPr/>
        <p:txBody>
          <a:bodyPr/>
          <a:lstStyle/>
          <a:p>
            <a:endParaRPr lang="es-MX"/>
          </a:p>
        </p:txBody>
      </p:sp>
      <p:pic>
        <p:nvPicPr>
          <p:cNvPr id="5" name="Imagen 4">
            <a:extLst>
              <a:ext uri="{FF2B5EF4-FFF2-40B4-BE49-F238E27FC236}">
                <a16:creationId xmlns:a16="http://schemas.microsoft.com/office/drawing/2014/main" id="{1F787F59-AC8F-4A07-5450-B43E26C6F0D6}"/>
              </a:ext>
            </a:extLst>
          </p:cNvPr>
          <p:cNvPicPr>
            <a:picLocks noChangeAspect="1"/>
          </p:cNvPicPr>
          <p:nvPr/>
        </p:nvPicPr>
        <p:blipFill rotWithShape="1">
          <a:blip r:embed="rId2"/>
          <a:srcRect l="19505" t="17115" r="24924" b="20660"/>
          <a:stretch/>
        </p:blipFill>
        <p:spPr>
          <a:xfrm>
            <a:off x="883258" y="1163782"/>
            <a:ext cx="7416656" cy="4668982"/>
          </a:xfrm>
          <a:prstGeom prst="rect">
            <a:avLst/>
          </a:prstGeom>
        </p:spPr>
      </p:pic>
    </p:spTree>
    <p:extLst>
      <p:ext uri="{BB962C8B-B14F-4D97-AF65-F5344CB8AC3E}">
        <p14:creationId xmlns:p14="http://schemas.microsoft.com/office/powerpoint/2010/main" val="504762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AA978ED-785E-4D66-A9F8-817FD85B6F61}"/>
              </a:ext>
            </a:extLst>
          </p:cNvPr>
          <p:cNvSpPr>
            <a:spLocks noGrp="1"/>
          </p:cNvSpPr>
          <p:nvPr>
            <p:ph type="title"/>
          </p:nvPr>
        </p:nvSpPr>
        <p:spPr/>
        <p:txBody>
          <a:bodyPr/>
          <a:lstStyle/>
          <a:p>
            <a:r>
              <a:rPr lang="es-MX" sz="4000" b="0" dirty="0">
                <a:solidFill>
                  <a:srgbClr val="333333"/>
                </a:solidFill>
                <a:effectLst/>
                <a:ea typeface="Times New Roman" panose="02020603050405020304" pitchFamily="18" charset="0"/>
                <a:cs typeface="Open Sans" panose="020B0606030504020204" pitchFamily="34" charset="0"/>
              </a:rPr>
              <a:t>Guía de un enfoque basado en riesgo</a:t>
            </a:r>
            <a:endParaRPr lang="es-MX" dirty="0"/>
          </a:p>
        </p:txBody>
      </p:sp>
      <p:sp>
        <p:nvSpPr>
          <p:cNvPr id="6" name="Marcador de contenido 5">
            <a:extLst>
              <a:ext uri="{FF2B5EF4-FFF2-40B4-BE49-F238E27FC236}">
                <a16:creationId xmlns:a16="http://schemas.microsoft.com/office/drawing/2014/main" id="{15AAEC67-58EA-4E5C-8B83-85D6EA38E632}"/>
              </a:ext>
            </a:extLst>
          </p:cNvPr>
          <p:cNvSpPr>
            <a:spLocks noGrp="1"/>
          </p:cNvSpPr>
          <p:nvPr>
            <p:ph idx="1"/>
          </p:nvPr>
        </p:nvSpPr>
        <p:spPr/>
        <p:txBody>
          <a:bodyPr>
            <a:normAutofit/>
          </a:bodyPr>
          <a:lstStyle/>
          <a:p>
            <a:pPr marL="0" indent="0" algn="just">
              <a:buNone/>
            </a:pPr>
            <a:r>
              <a:rPr lang="es-MX" sz="2400" b="0" i="0" u="none" strike="noStrike" baseline="0" dirty="0"/>
              <a:t>Las SFOMES, deberán diseñar e implementar una metodología para llevar a cabo una evaluación de Riesgos a los que se encuentran expuestas derivado de sus productos, servicios, clientes, </a:t>
            </a:r>
            <a:r>
              <a:rPr lang="es-MX" sz="2400" dirty="0"/>
              <a:t>u</a:t>
            </a:r>
            <a:r>
              <a:rPr lang="es-MX" sz="2400" b="0" i="0" u="none" strike="noStrike" baseline="0" dirty="0"/>
              <a:t>suarios, países o áreas geográficas, transacciones y canales de envío o distribución con los que operan.</a:t>
            </a:r>
            <a:endParaRPr lang="es-MX" sz="3600" dirty="0"/>
          </a:p>
        </p:txBody>
      </p:sp>
      <p:sp>
        <p:nvSpPr>
          <p:cNvPr id="4" name="Marcador de número de diapositiva 3">
            <a:extLst>
              <a:ext uri="{FF2B5EF4-FFF2-40B4-BE49-F238E27FC236}">
                <a16:creationId xmlns:a16="http://schemas.microsoft.com/office/drawing/2014/main" id="{B4A519C6-D0F1-4CEB-A759-B724A6856C7D}"/>
              </a:ext>
            </a:extLst>
          </p:cNvPr>
          <p:cNvSpPr>
            <a:spLocks noGrp="1"/>
          </p:cNvSpPr>
          <p:nvPr>
            <p:ph type="sldNum" sz="quarter" idx="12"/>
          </p:nvPr>
        </p:nvSpPr>
        <p:spPr/>
        <p:txBody>
          <a:bodyPr/>
          <a:lstStyle/>
          <a:p>
            <a:fld id="{571507EF-FDAC-4106-916F-1D34F66C5FE6}" type="slidenum">
              <a:rPr lang="es-MX" smtClean="0"/>
              <a:t>27</a:t>
            </a:fld>
            <a:endParaRPr lang="es-MX" dirty="0"/>
          </a:p>
        </p:txBody>
      </p:sp>
    </p:spTree>
    <p:extLst>
      <p:ext uri="{BB962C8B-B14F-4D97-AF65-F5344CB8AC3E}">
        <p14:creationId xmlns:p14="http://schemas.microsoft.com/office/powerpoint/2010/main" val="1844828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BF5A41-8152-4370-8799-0F27ABAC300A}"/>
              </a:ext>
            </a:extLst>
          </p:cNvPr>
          <p:cNvSpPr>
            <a:spLocks noGrp="1"/>
          </p:cNvSpPr>
          <p:nvPr>
            <p:ph type="title"/>
          </p:nvPr>
        </p:nvSpPr>
        <p:spPr/>
        <p:txBody>
          <a:bodyPr/>
          <a:lstStyle/>
          <a:p>
            <a:r>
              <a:rPr lang="es-MX" dirty="0">
                <a:latin typeface="Arial" panose="020B0604020202020204" pitchFamily="34" charset="0"/>
              </a:rPr>
              <a:t>D</a:t>
            </a:r>
            <a:r>
              <a:rPr lang="es-MX" sz="4000" b="0" i="0" u="none" strike="noStrike" baseline="0" dirty="0">
                <a:latin typeface="Arial" panose="020B0604020202020204" pitchFamily="34" charset="0"/>
              </a:rPr>
              <a:t>iseño de la metodología</a:t>
            </a:r>
            <a:endParaRPr lang="es-MX" dirty="0"/>
          </a:p>
        </p:txBody>
      </p:sp>
      <p:sp>
        <p:nvSpPr>
          <p:cNvPr id="3" name="Marcador de contenido 2">
            <a:extLst>
              <a:ext uri="{FF2B5EF4-FFF2-40B4-BE49-F238E27FC236}">
                <a16:creationId xmlns:a16="http://schemas.microsoft.com/office/drawing/2014/main" id="{4B5057F7-0D83-4602-86A4-3524106F956A}"/>
              </a:ext>
            </a:extLst>
          </p:cNvPr>
          <p:cNvSpPr>
            <a:spLocks noGrp="1"/>
          </p:cNvSpPr>
          <p:nvPr>
            <p:ph idx="1"/>
          </p:nvPr>
        </p:nvSpPr>
        <p:spPr/>
        <p:txBody>
          <a:bodyPr>
            <a:normAutofit/>
          </a:bodyPr>
          <a:lstStyle/>
          <a:p>
            <a:pPr marL="0" indent="0" algn="just">
              <a:buNone/>
            </a:pPr>
            <a:r>
              <a:rPr lang="es-MX" sz="2400" b="1" dirty="0"/>
              <a:t>D</a:t>
            </a:r>
            <a:r>
              <a:rPr lang="es-MX" sz="2400" b="1" i="0" u="none" strike="noStrike" baseline="0" dirty="0"/>
              <a:t>eberá estar establecido en su Manual de Cumplimiento</a:t>
            </a:r>
            <a:r>
              <a:rPr lang="es-MX" sz="2400" b="0" i="0" u="none" strike="noStrike" baseline="0" dirty="0"/>
              <a:t>, o bien, en algún otro documento o manual elaborado por la Entidad, y deberá establecer y describir todos los procesos que se llevarán a cabo para la identificación, medición y mitigación de los Riesgos para lo cual deberán tomar en cuenta, los factores de Riesgo que para tal efecto hayan identificado, así como la información que resulte aplicable dado el contexto de cada Entidad contenida en la </a:t>
            </a:r>
            <a:r>
              <a:rPr lang="es-MX" sz="2400" b="1" i="0" u="none" strike="noStrike" baseline="0" dirty="0"/>
              <a:t>evaluación nacional de riesgos y sus actualizaciones* </a:t>
            </a:r>
            <a:r>
              <a:rPr lang="es-MX" sz="2400" b="0" i="0" u="none" strike="noStrike" baseline="0" dirty="0"/>
              <a:t>que la SHCP les dé a conocer por conducto de la CNBV.</a:t>
            </a:r>
          </a:p>
          <a:p>
            <a:pPr marL="0" indent="0" algn="just">
              <a:buNone/>
            </a:pPr>
            <a:endParaRPr lang="es-MX" sz="2400" dirty="0"/>
          </a:p>
          <a:p>
            <a:pPr marL="0" indent="0" algn="just">
              <a:buNone/>
            </a:pPr>
            <a:r>
              <a:rPr lang="es-MX" sz="2400" dirty="0"/>
              <a:t>*Septiembre de 2020</a:t>
            </a:r>
            <a:endParaRPr lang="es-MX" sz="3600" dirty="0"/>
          </a:p>
        </p:txBody>
      </p:sp>
      <p:sp>
        <p:nvSpPr>
          <p:cNvPr id="4" name="Marcador de número de diapositiva 3">
            <a:extLst>
              <a:ext uri="{FF2B5EF4-FFF2-40B4-BE49-F238E27FC236}">
                <a16:creationId xmlns:a16="http://schemas.microsoft.com/office/drawing/2014/main" id="{252EB76F-0B49-49DF-8112-E61E3D659248}"/>
              </a:ext>
            </a:extLst>
          </p:cNvPr>
          <p:cNvSpPr>
            <a:spLocks noGrp="1"/>
          </p:cNvSpPr>
          <p:nvPr>
            <p:ph type="sldNum" sz="quarter" idx="12"/>
          </p:nvPr>
        </p:nvSpPr>
        <p:spPr/>
        <p:txBody>
          <a:bodyPr/>
          <a:lstStyle/>
          <a:p>
            <a:fld id="{571507EF-FDAC-4106-916F-1D34F66C5FE6}" type="slidenum">
              <a:rPr lang="es-MX" smtClean="0"/>
              <a:t>28</a:t>
            </a:fld>
            <a:endParaRPr lang="es-MX" dirty="0"/>
          </a:p>
        </p:txBody>
      </p:sp>
    </p:spTree>
    <p:extLst>
      <p:ext uri="{BB962C8B-B14F-4D97-AF65-F5344CB8AC3E}">
        <p14:creationId xmlns:p14="http://schemas.microsoft.com/office/powerpoint/2010/main" val="3060679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BD50884-F47F-4C03-AB2E-9BA4BD9145FB}"/>
              </a:ext>
            </a:extLst>
          </p:cNvPr>
          <p:cNvSpPr>
            <a:spLocks noGrp="1"/>
          </p:cNvSpPr>
          <p:nvPr>
            <p:ph type="sldNum" sz="quarter" idx="12"/>
          </p:nvPr>
        </p:nvSpPr>
        <p:spPr/>
        <p:txBody>
          <a:bodyPr/>
          <a:lstStyle/>
          <a:p>
            <a:fld id="{329019D3-9015-314E-8D2E-E9BD081997F5}" type="slidenum">
              <a:rPr lang="es-ES" smtClean="0"/>
              <a:pPr/>
              <a:t>29</a:t>
            </a:fld>
            <a:endParaRPr lang="es-ES" dirty="0"/>
          </a:p>
        </p:txBody>
      </p:sp>
      <p:sp>
        <p:nvSpPr>
          <p:cNvPr id="3" name="Marcador de contenido 2">
            <a:extLst>
              <a:ext uri="{FF2B5EF4-FFF2-40B4-BE49-F238E27FC236}">
                <a16:creationId xmlns:a16="http://schemas.microsoft.com/office/drawing/2014/main" id="{C962FC28-003A-4FFA-934E-45D0422FE534}"/>
              </a:ext>
            </a:extLst>
          </p:cNvPr>
          <p:cNvSpPr>
            <a:spLocks noGrp="1"/>
          </p:cNvSpPr>
          <p:nvPr>
            <p:ph idx="4294967295"/>
          </p:nvPr>
        </p:nvSpPr>
        <p:spPr>
          <a:xfrm>
            <a:off x="295421" y="615461"/>
            <a:ext cx="8229600" cy="5616527"/>
          </a:xfrm>
        </p:spPr>
        <p:txBody>
          <a:bodyPr>
            <a:normAutofit/>
          </a:bodyPr>
          <a:lstStyle/>
          <a:p>
            <a:pPr marL="0" indent="0" algn="just">
              <a:buNone/>
            </a:pPr>
            <a:endParaRPr lang="es-MX" sz="2400" dirty="0"/>
          </a:p>
          <a:p>
            <a:pPr marL="0" indent="0" algn="just">
              <a:buNone/>
            </a:pPr>
            <a:r>
              <a:rPr lang="es-MX" sz="2400" dirty="0"/>
              <a:t>Recomendaciones de la CNBV, relativas a la Metodología del Enfoque Basado en Riesgo</a:t>
            </a:r>
          </a:p>
          <a:p>
            <a:pPr marL="0" indent="0" algn="just">
              <a:buNone/>
            </a:pPr>
            <a:endParaRPr lang="es-MX" sz="2400" dirty="0"/>
          </a:p>
          <a:p>
            <a:pPr marL="0" indent="0" algn="just">
              <a:buNone/>
            </a:pPr>
            <a:r>
              <a:rPr lang="es-MX" sz="2400" b="1" dirty="0"/>
              <a:t>Identificación de Riesgos:</a:t>
            </a:r>
          </a:p>
          <a:p>
            <a:pPr marL="0" indent="0" algn="just">
              <a:buNone/>
            </a:pPr>
            <a:endParaRPr lang="es-MX" sz="2400" dirty="0"/>
          </a:p>
          <a:p>
            <a:pPr algn="just"/>
            <a:r>
              <a:rPr lang="es-MX" sz="2400" dirty="0"/>
              <a:t>Detallar procesos para identificar riegos, indicando los Elementos e indicadores aplicables.</a:t>
            </a:r>
          </a:p>
        </p:txBody>
      </p:sp>
    </p:spTree>
    <p:extLst>
      <p:ext uri="{BB962C8B-B14F-4D97-AF65-F5344CB8AC3E}">
        <p14:creationId xmlns:p14="http://schemas.microsoft.com/office/powerpoint/2010/main" val="308819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33F65-A227-4F6E-B7D9-51C851DE82E3}"/>
              </a:ext>
            </a:extLst>
          </p:cNvPr>
          <p:cNvSpPr>
            <a:spLocks noGrp="1"/>
          </p:cNvSpPr>
          <p:nvPr>
            <p:ph type="title"/>
          </p:nvPr>
        </p:nvSpPr>
        <p:spPr>
          <a:xfrm>
            <a:off x="628650" y="113336"/>
            <a:ext cx="7886700" cy="708300"/>
          </a:xfrm>
        </p:spPr>
        <p:txBody>
          <a:bodyPr/>
          <a:lstStyle/>
          <a:p>
            <a:r>
              <a:rPr lang="es-MX" dirty="0"/>
              <a:t>Temario</a:t>
            </a:r>
          </a:p>
        </p:txBody>
      </p:sp>
      <p:sp>
        <p:nvSpPr>
          <p:cNvPr id="3" name="Marcador de contenido 2">
            <a:extLst>
              <a:ext uri="{FF2B5EF4-FFF2-40B4-BE49-F238E27FC236}">
                <a16:creationId xmlns:a16="http://schemas.microsoft.com/office/drawing/2014/main" id="{1028E467-8E12-4444-99BE-8547609215AD}"/>
              </a:ext>
            </a:extLst>
          </p:cNvPr>
          <p:cNvSpPr>
            <a:spLocks noGrp="1"/>
          </p:cNvSpPr>
          <p:nvPr>
            <p:ph idx="1"/>
          </p:nvPr>
        </p:nvSpPr>
        <p:spPr>
          <a:xfrm>
            <a:off x="522633" y="858215"/>
            <a:ext cx="7886700" cy="5277541"/>
          </a:xfrm>
        </p:spPr>
        <p:txBody>
          <a:bodyPr>
            <a:noAutofit/>
          </a:bodyPr>
          <a:lstStyle/>
          <a:p>
            <a:pPr marL="0" lvl="0" indent="0">
              <a:buNone/>
            </a:pPr>
            <a:r>
              <a:rPr lang="es-MX" sz="2000" b="1" dirty="0">
                <a:solidFill>
                  <a:srgbClr val="333333"/>
                </a:solidFill>
                <a:effectLst/>
                <a:ea typeface="Times New Roman" panose="02020603050405020304" pitchFamily="18" charset="0"/>
                <a:cs typeface="Open Sans" panose="020B0606030504020204" pitchFamily="34" charset="0"/>
              </a:rPr>
              <a:t>TEMA 1. PRINCIPALES OBLIGACIONES POR CUMPLIR A LA CNBV</a:t>
            </a:r>
            <a:endParaRPr lang="es-MX" sz="2000" dirty="0">
              <a:effectLst/>
              <a:ea typeface="Times New Roman" panose="02020603050405020304" pitchFamily="18" charset="0"/>
            </a:endParaRPr>
          </a:p>
          <a:p>
            <a:pPr marL="742950" lvl="1" indent="-285750">
              <a:buFont typeface="+mj-lt"/>
              <a:buAutoNum type="alphaLcPeriod"/>
            </a:pPr>
            <a:r>
              <a:rPr lang="es-MX" sz="2000" b="0" dirty="0">
                <a:solidFill>
                  <a:srgbClr val="333333"/>
                </a:solidFill>
                <a:effectLst/>
                <a:ea typeface="Times New Roman" panose="02020603050405020304" pitchFamily="18" charset="0"/>
                <a:cs typeface="Open Sans" panose="020B0606030504020204" pitchFamily="34" charset="0"/>
              </a:rPr>
              <a:t>Oficios por presentar a la CNBV</a:t>
            </a:r>
          </a:p>
          <a:p>
            <a:pPr marL="742950" lvl="1" indent="-285750">
              <a:buFont typeface="+mj-lt"/>
              <a:buAutoNum type="alphaLcPeriod"/>
            </a:pPr>
            <a:r>
              <a:rPr lang="es-MX" sz="2000" b="0" dirty="0">
                <a:solidFill>
                  <a:srgbClr val="333333"/>
                </a:solidFill>
                <a:effectLst/>
                <a:ea typeface="Times New Roman" panose="02020603050405020304" pitchFamily="18" charset="0"/>
                <a:cs typeface="Open Sans" panose="020B0606030504020204" pitchFamily="34" charset="0"/>
              </a:rPr>
              <a:t>Elaboración del Manual de Cumplimiento en materia de PLD</a:t>
            </a:r>
          </a:p>
          <a:p>
            <a:pPr marL="742950" lvl="1" indent="-285750">
              <a:buFont typeface="+mj-lt"/>
              <a:buAutoNum type="alphaLcPeriod"/>
            </a:pPr>
            <a:r>
              <a:rPr lang="es-MX" sz="2000" b="0" dirty="0">
                <a:solidFill>
                  <a:srgbClr val="333333"/>
                </a:solidFill>
                <a:effectLst/>
                <a:ea typeface="Times New Roman" panose="02020603050405020304" pitchFamily="18" charset="0"/>
                <a:cs typeface="Open Sans" panose="020B0606030504020204" pitchFamily="34" charset="0"/>
              </a:rPr>
              <a:t>Dictamen Técnico</a:t>
            </a:r>
            <a:endParaRPr lang="es-MX" sz="2000" dirty="0">
              <a:effectLst/>
              <a:ea typeface="Times New Roman" panose="02020603050405020304" pitchFamily="18" charset="0"/>
            </a:endParaRPr>
          </a:p>
          <a:p>
            <a:pPr marL="742950" lvl="1" indent="-285750">
              <a:buFont typeface="+mj-lt"/>
              <a:buAutoNum type="alphaLcPeriod"/>
            </a:pPr>
            <a:r>
              <a:rPr lang="es-MX" sz="2000" b="0" dirty="0">
                <a:solidFill>
                  <a:srgbClr val="333333"/>
                </a:solidFill>
                <a:effectLst/>
                <a:ea typeface="Times New Roman" panose="02020603050405020304" pitchFamily="18" charset="0"/>
                <a:cs typeface="Open Sans" panose="020B0606030504020204" pitchFamily="34" charset="0"/>
              </a:rPr>
              <a:t>Guía de un enfoque basado en riesgo.</a:t>
            </a:r>
            <a:endParaRPr lang="es-MX" sz="2000" dirty="0">
              <a:effectLst/>
              <a:ea typeface="Times New Roman" panose="02020603050405020304" pitchFamily="18" charset="0"/>
            </a:endParaRPr>
          </a:p>
          <a:p>
            <a:pPr marL="742950" lvl="1" indent="-285750">
              <a:buFont typeface="+mj-lt"/>
              <a:buAutoNum type="alphaLcPeriod"/>
            </a:pPr>
            <a:r>
              <a:rPr lang="es-MX" sz="2000" b="0" dirty="0">
                <a:solidFill>
                  <a:srgbClr val="333333"/>
                </a:solidFill>
                <a:effectLst/>
                <a:ea typeface="Times New Roman" panose="02020603050405020304" pitchFamily="18" charset="0"/>
                <a:cs typeface="Open Sans" panose="020B0606030504020204" pitchFamily="34" charset="0"/>
              </a:rPr>
              <a:t>Inscripción y avisos por presentar en el</a:t>
            </a:r>
            <a:r>
              <a:rPr lang="es-MX" sz="2000" b="1" dirty="0">
                <a:solidFill>
                  <a:srgbClr val="333333"/>
                </a:solidFill>
                <a:effectLst/>
                <a:ea typeface="Times New Roman" panose="02020603050405020304" pitchFamily="18" charset="0"/>
                <a:cs typeface="Open Sans" panose="020B0606030504020204" pitchFamily="34" charset="0"/>
              </a:rPr>
              <a:t> </a:t>
            </a:r>
            <a:r>
              <a:rPr lang="es-MX" sz="2000" dirty="0">
                <a:solidFill>
                  <a:srgbClr val="404041"/>
                </a:solidFill>
                <a:effectLst/>
                <a:ea typeface="Times New Roman" panose="02020603050405020304" pitchFamily="18" charset="0"/>
              </a:rPr>
              <a:t>Sistema Interinstitucional de Transferencia de Información (SITI)</a:t>
            </a:r>
            <a:endParaRPr lang="es-MX" sz="2000" dirty="0">
              <a:solidFill>
                <a:srgbClr val="404041"/>
              </a:solidFill>
              <a:ea typeface="Times New Roman" panose="02020603050405020304" pitchFamily="18" charset="0"/>
            </a:endParaRPr>
          </a:p>
          <a:p>
            <a:pPr marL="457200" lvl="1" indent="0">
              <a:buNone/>
            </a:pPr>
            <a:endParaRPr lang="es-MX" sz="2000" dirty="0">
              <a:effectLst/>
              <a:ea typeface="Times New Roman" panose="02020603050405020304" pitchFamily="18" charset="0"/>
            </a:endParaRPr>
          </a:p>
          <a:p>
            <a:pPr marL="0" lvl="0" indent="0">
              <a:buNone/>
            </a:pPr>
            <a:r>
              <a:rPr lang="es-MX" sz="2000" b="1" dirty="0">
                <a:solidFill>
                  <a:srgbClr val="333333"/>
                </a:solidFill>
                <a:effectLst/>
                <a:ea typeface="Times New Roman" panose="02020603050405020304" pitchFamily="18" charset="0"/>
                <a:cs typeface="Open Sans" panose="020B0606030504020204" pitchFamily="34" charset="0"/>
              </a:rPr>
              <a:t>TEMA 2. PRINCIPALES OBLIGACIONES POR CUMPLIR A LA CONDUSEF</a:t>
            </a:r>
            <a:endParaRPr lang="es-MX" sz="2000" dirty="0">
              <a:effectLst/>
              <a:ea typeface="Times New Roman" panose="02020603050405020304" pitchFamily="18" charset="0"/>
            </a:endParaRPr>
          </a:p>
          <a:p>
            <a:pPr marL="742950" lvl="1" indent="-285750">
              <a:buFont typeface="+mj-lt"/>
              <a:buAutoNum type="alphaLcPeriod"/>
            </a:pPr>
            <a:r>
              <a:rPr lang="es-MX" sz="2000" dirty="0">
                <a:solidFill>
                  <a:srgbClr val="000000"/>
                </a:solidFill>
                <a:effectLst/>
                <a:ea typeface="Times New Roman" panose="02020603050405020304" pitchFamily="18" charset="0"/>
              </a:rPr>
              <a:t>Pre registro, Plan General de Funcionamiento</a:t>
            </a:r>
          </a:p>
          <a:p>
            <a:pPr marL="742950" lvl="1" indent="-285750">
              <a:buFont typeface="+mj-lt"/>
              <a:buAutoNum type="alphaLcPeriod"/>
            </a:pPr>
            <a:r>
              <a:rPr lang="es-MX" sz="2000" dirty="0">
                <a:solidFill>
                  <a:srgbClr val="000000"/>
                </a:solidFill>
                <a:effectLst/>
                <a:ea typeface="Times New Roman" panose="02020603050405020304" pitchFamily="18" charset="0"/>
              </a:rPr>
              <a:t>Sistema de Registro de Prestadores de Servicios Financieros (SIPRES)</a:t>
            </a:r>
            <a:endParaRPr lang="es-MX" sz="2000" dirty="0">
              <a:effectLst/>
              <a:ea typeface="Times New Roman" panose="02020603050405020304" pitchFamily="18" charset="0"/>
            </a:endParaRPr>
          </a:p>
          <a:p>
            <a:pPr marL="742950" lvl="1" indent="-285750">
              <a:buFont typeface="+mj-lt"/>
              <a:buAutoNum type="alphaLcPeriod"/>
            </a:pPr>
            <a:r>
              <a:rPr lang="es-MX" sz="2000" dirty="0">
                <a:solidFill>
                  <a:srgbClr val="000000"/>
                </a:solidFill>
                <a:effectLst/>
                <a:ea typeface="Times New Roman" panose="02020603050405020304" pitchFamily="18" charset="0"/>
              </a:rPr>
              <a:t>Registro de Montos y Comisiones (RECO)</a:t>
            </a:r>
            <a:endParaRPr lang="es-MX" sz="2000" dirty="0">
              <a:effectLst/>
              <a:ea typeface="Times New Roman" panose="02020603050405020304" pitchFamily="18" charset="0"/>
            </a:endParaRPr>
          </a:p>
          <a:p>
            <a:pPr marL="742950" lvl="1" indent="-285750">
              <a:buFont typeface="+mj-lt"/>
              <a:buAutoNum type="alphaLcPeriod"/>
            </a:pPr>
            <a:r>
              <a:rPr lang="es-MX" sz="2000" dirty="0">
                <a:effectLst/>
                <a:ea typeface="Times New Roman" panose="02020603050405020304" pitchFamily="18" charset="0"/>
              </a:rPr>
              <a:t>Registro de Información de Unidades Especializadas (REÚNE)</a:t>
            </a:r>
          </a:p>
          <a:p>
            <a:pPr marL="742950" lvl="1" indent="-285750">
              <a:buFont typeface="+mj-lt"/>
              <a:buAutoNum type="alphaLcPeriod"/>
            </a:pPr>
            <a:r>
              <a:rPr lang="es-MX" sz="2000" dirty="0">
                <a:effectLst/>
                <a:ea typeface="Times New Roman" panose="02020603050405020304" pitchFamily="18" charset="0"/>
              </a:rPr>
              <a:t>Reporte al Sistema de Información Crediticia (SIC’S)</a:t>
            </a:r>
          </a:p>
          <a:p>
            <a:pPr marL="742950" lvl="1" indent="-285750">
              <a:buFont typeface="+mj-lt"/>
              <a:buAutoNum type="alphaLcPeriod"/>
            </a:pPr>
            <a:r>
              <a:rPr lang="es-MX" sz="2000" dirty="0">
                <a:effectLst/>
                <a:ea typeface="Times New Roman" panose="02020603050405020304" pitchFamily="18" charset="0"/>
              </a:rPr>
              <a:t>Ingreso de Fichas Técnicas (IFIT)</a:t>
            </a:r>
          </a:p>
        </p:txBody>
      </p:sp>
      <p:sp>
        <p:nvSpPr>
          <p:cNvPr id="4" name="Marcador de número de diapositiva 3">
            <a:extLst>
              <a:ext uri="{FF2B5EF4-FFF2-40B4-BE49-F238E27FC236}">
                <a16:creationId xmlns:a16="http://schemas.microsoft.com/office/drawing/2014/main" id="{D5C19A3F-4DCC-4551-987E-C22EE9260BA6}"/>
              </a:ext>
            </a:extLst>
          </p:cNvPr>
          <p:cNvSpPr>
            <a:spLocks noGrp="1"/>
          </p:cNvSpPr>
          <p:nvPr>
            <p:ph type="sldNum" sz="quarter" idx="12"/>
          </p:nvPr>
        </p:nvSpPr>
        <p:spPr/>
        <p:txBody>
          <a:bodyPr/>
          <a:lstStyle/>
          <a:p>
            <a:fld id="{571507EF-FDAC-4106-916F-1D34F66C5FE6}" type="slidenum">
              <a:rPr lang="es-MX" smtClean="0"/>
              <a:t>3</a:t>
            </a:fld>
            <a:endParaRPr lang="es-MX" dirty="0"/>
          </a:p>
        </p:txBody>
      </p:sp>
    </p:spTree>
    <p:extLst>
      <p:ext uri="{BB962C8B-B14F-4D97-AF65-F5344CB8AC3E}">
        <p14:creationId xmlns:p14="http://schemas.microsoft.com/office/powerpoint/2010/main" val="3179643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BD50884-F47F-4C03-AB2E-9BA4BD9145FB}"/>
              </a:ext>
            </a:extLst>
          </p:cNvPr>
          <p:cNvSpPr>
            <a:spLocks noGrp="1"/>
          </p:cNvSpPr>
          <p:nvPr>
            <p:ph type="sldNum" sz="quarter" idx="12"/>
          </p:nvPr>
        </p:nvSpPr>
        <p:spPr/>
        <p:txBody>
          <a:bodyPr/>
          <a:lstStyle/>
          <a:p>
            <a:fld id="{329019D3-9015-314E-8D2E-E9BD081997F5}" type="slidenum">
              <a:rPr lang="es-ES" smtClean="0"/>
              <a:pPr/>
              <a:t>30</a:t>
            </a:fld>
            <a:endParaRPr lang="es-ES" dirty="0"/>
          </a:p>
        </p:txBody>
      </p:sp>
      <p:sp>
        <p:nvSpPr>
          <p:cNvPr id="3" name="Marcador de contenido 2">
            <a:extLst>
              <a:ext uri="{FF2B5EF4-FFF2-40B4-BE49-F238E27FC236}">
                <a16:creationId xmlns:a16="http://schemas.microsoft.com/office/drawing/2014/main" id="{C962FC28-003A-4FFA-934E-45D0422FE534}"/>
              </a:ext>
            </a:extLst>
          </p:cNvPr>
          <p:cNvSpPr>
            <a:spLocks noGrp="1"/>
          </p:cNvSpPr>
          <p:nvPr>
            <p:ph idx="4294967295"/>
          </p:nvPr>
        </p:nvSpPr>
        <p:spPr>
          <a:xfrm>
            <a:off x="295421" y="615461"/>
            <a:ext cx="8229600" cy="5616527"/>
          </a:xfrm>
        </p:spPr>
        <p:txBody>
          <a:bodyPr>
            <a:normAutofit/>
          </a:bodyPr>
          <a:lstStyle/>
          <a:p>
            <a:pPr marL="0" indent="0" algn="just">
              <a:buNone/>
            </a:pPr>
            <a:r>
              <a:rPr lang="es-MX" sz="2400" b="1" dirty="0"/>
              <a:t>Indicadores de Riesgo:</a:t>
            </a:r>
          </a:p>
          <a:p>
            <a:pPr marL="0" indent="0" algn="just">
              <a:buNone/>
            </a:pPr>
            <a:endParaRPr lang="es-MX" sz="2400" dirty="0"/>
          </a:p>
          <a:p>
            <a:pPr algn="just"/>
            <a:r>
              <a:rPr lang="es-MX" sz="2400" dirty="0"/>
              <a:t>Explicar porque cada uno de los indicadores respectivos hacen riesgoso al cliente</a:t>
            </a:r>
          </a:p>
          <a:p>
            <a:pPr algn="just"/>
            <a:endParaRPr lang="es-MX" sz="2400" dirty="0"/>
          </a:p>
          <a:p>
            <a:pPr algn="just"/>
            <a:r>
              <a:rPr lang="es-MX" sz="2400" dirty="0"/>
              <a:t>Explicar el riesgo de operar en países o zonas geográficas de mayor riesgo</a:t>
            </a:r>
          </a:p>
          <a:p>
            <a:pPr algn="just"/>
            <a:endParaRPr lang="es-MX" sz="2400" dirty="0"/>
          </a:p>
          <a:p>
            <a:pPr algn="just"/>
            <a:r>
              <a:rPr lang="es-MX" sz="2400" dirty="0"/>
              <a:t>Identificar el riesgo de operar en países o zonas geográficas de mayor riesgo</a:t>
            </a:r>
          </a:p>
          <a:p>
            <a:pPr algn="just"/>
            <a:endParaRPr lang="es-MX" sz="2400" dirty="0"/>
          </a:p>
          <a:p>
            <a:pPr algn="just"/>
            <a:r>
              <a:rPr lang="es-MX" sz="2400" dirty="0"/>
              <a:t>Identificar el riesgo que implica la totalidad de las transacciones realizadas con sus clientes</a:t>
            </a:r>
          </a:p>
        </p:txBody>
      </p:sp>
    </p:spTree>
    <p:extLst>
      <p:ext uri="{BB962C8B-B14F-4D97-AF65-F5344CB8AC3E}">
        <p14:creationId xmlns:p14="http://schemas.microsoft.com/office/powerpoint/2010/main" val="739429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BD50884-F47F-4C03-AB2E-9BA4BD9145FB}"/>
              </a:ext>
            </a:extLst>
          </p:cNvPr>
          <p:cNvSpPr>
            <a:spLocks noGrp="1"/>
          </p:cNvSpPr>
          <p:nvPr>
            <p:ph type="sldNum" sz="quarter" idx="12"/>
          </p:nvPr>
        </p:nvSpPr>
        <p:spPr/>
        <p:txBody>
          <a:bodyPr/>
          <a:lstStyle/>
          <a:p>
            <a:fld id="{329019D3-9015-314E-8D2E-E9BD081997F5}" type="slidenum">
              <a:rPr lang="es-ES" smtClean="0"/>
              <a:pPr/>
              <a:t>31</a:t>
            </a:fld>
            <a:endParaRPr lang="es-ES" dirty="0"/>
          </a:p>
        </p:txBody>
      </p:sp>
      <p:sp>
        <p:nvSpPr>
          <p:cNvPr id="3" name="Marcador de contenido 2">
            <a:extLst>
              <a:ext uri="{FF2B5EF4-FFF2-40B4-BE49-F238E27FC236}">
                <a16:creationId xmlns:a16="http://schemas.microsoft.com/office/drawing/2014/main" id="{C962FC28-003A-4FFA-934E-45D0422FE534}"/>
              </a:ext>
            </a:extLst>
          </p:cNvPr>
          <p:cNvSpPr>
            <a:spLocks noGrp="1"/>
          </p:cNvSpPr>
          <p:nvPr>
            <p:ph idx="4294967295"/>
          </p:nvPr>
        </p:nvSpPr>
        <p:spPr>
          <a:xfrm>
            <a:off x="295421" y="615461"/>
            <a:ext cx="8229600" cy="5616527"/>
          </a:xfrm>
        </p:spPr>
        <p:txBody>
          <a:bodyPr>
            <a:normAutofit/>
          </a:bodyPr>
          <a:lstStyle/>
          <a:p>
            <a:pPr marL="0" indent="0" algn="just">
              <a:buNone/>
            </a:pPr>
            <a:r>
              <a:rPr lang="es-MX" sz="2400" b="1" dirty="0"/>
              <a:t>Elementos de Riesgo:</a:t>
            </a:r>
          </a:p>
          <a:p>
            <a:pPr marL="0" indent="0" algn="just">
              <a:buNone/>
            </a:pPr>
            <a:endParaRPr lang="es-MX" sz="2400" dirty="0"/>
          </a:p>
          <a:p>
            <a:pPr algn="just"/>
            <a:r>
              <a:rPr lang="es-MX" sz="2400" dirty="0"/>
              <a:t>Identificar el riesgo que implica los canales de envío (presenciales y no presenciales) vinculadas a sus operaciones.</a:t>
            </a:r>
          </a:p>
          <a:p>
            <a:pPr marL="0" indent="0" algn="just">
              <a:buNone/>
            </a:pPr>
            <a:endParaRPr lang="es-MX" sz="2400" b="1" dirty="0"/>
          </a:p>
          <a:p>
            <a:pPr marL="0" indent="0" algn="just">
              <a:buNone/>
            </a:pPr>
            <a:r>
              <a:rPr lang="es-MX" sz="2400" b="1" dirty="0"/>
              <a:t>Metodología del Enfoque Basado en Riesgo:</a:t>
            </a:r>
            <a:endParaRPr lang="es-MX" sz="2400" dirty="0"/>
          </a:p>
          <a:p>
            <a:pPr algn="just"/>
            <a:endParaRPr lang="es-MX" sz="2400" dirty="0"/>
          </a:p>
          <a:p>
            <a:pPr algn="just"/>
            <a:r>
              <a:rPr lang="es-MX" sz="2400" dirty="0"/>
              <a:t>Documentar en que, medida la Evaluación Nacional de Riesgos afectan al sujeto obligado para su operación.</a:t>
            </a:r>
          </a:p>
        </p:txBody>
      </p:sp>
    </p:spTree>
    <p:extLst>
      <p:ext uri="{BB962C8B-B14F-4D97-AF65-F5344CB8AC3E}">
        <p14:creationId xmlns:p14="http://schemas.microsoft.com/office/powerpoint/2010/main" val="2513043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BD50884-F47F-4C03-AB2E-9BA4BD9145FB}"/>
              </a:ext>
            </a:extLst>
          </p:cNvPr>
          <p:cNvSpPr>
            <a:spLocks noGrp="1"/>
          </p:cNvSpPr>
          <p:nvPr>
            <p:ph type="sldNum" sz="quarter" idx="12"/>
          </p:nvPr>
        </p:nvSpPr>
        <p:spPr/>
        <p:txBody>
          <a:bodyPr/>
          <a:lstStyle/>
          <a:p>
            <a:fld id="{329019D3-9015-314E-8D2E-E9BD081997F5}" type="slidenum">
              <a:rPr lang="es-ES" smtClean="0"/>
              <a:pPr/>
              <a:t>32</a:t>
            </a:fld>
            <a:endParaRPr lang="es-ES" dirty="0"/>
          </a:p>
        </p:txBody>
      </p:sp>
      <p:sp>
        <p:nvSpPr>
          <p:cNvPr id="3" name="Marcador de contenido 2">
            <a:extLst>
              <a:ext uri="{FF2B5EF4-FFF2-40B4-BE49-F238E27FC236}">
                <a16:creationId xmlns:a16="http://schemas.microsoft.com/office/drawing/2014/main" id="{C962FC28-003A-4FFA-934E-45D0422FE534}"/>
              </a:ext>
            </a:extLst>
          </p:cNvPr>
          <p:cNvSpPr>
            <a:spLocks noGrp="1"/>
          </p:cNvSpPr>
          <p:nvPr>
            <p:ph idx="4294967295"/>
          </p:nvPr>
        </p:nvSpPr>
        <p:spPr>
          <a:xfrm>
            <a:off x="295421" y="615461"/>
            <a:ext cx="8229600" cy="5616527"/>
          </a:xfrm>
        </p:spPr>
        <p:txBody>
          <a:bodyPr>
            <a:normAutofit/>
          </a:bodyPr>
          <a:lstStyle/>
          <a:p>
            <a:pPr marL="0" indent="0" algn="just">
              <a:buNone/>
            </a:pPr>
            <a:r>
              <a:rPr lang="es-MX" sz="2400" b="1" dirty="0"/>
              <a:t>Medición de Riesgos:</a:t>
            </a:r>
          </a:p>
          <a:p>
            <a:pPr marL="0" indent="0" algn="just">
              <a:buNone/>
            </a:pPr>
            <a:endParaRPr lang="es-MX" sz="2400" dirty="0"/>
          </a:p>
          <a:p>
            <a:pPr algn="just"/>
            <a:r>
              <a:rPr lang="es-MX" sz="2400" dirty="0"/>
              <a:t>Describir los procesos de medición</a:t>
            </a:r>
          </a:p>
          <a:p>
            <a:pPr algn="just"/>
            <a:r>
              <a:rPr lang="es-MX" sz="2400" dirty="0"/>
              <a:t>Establecer la relación entre los indicadores con los elementos;</a:t>
            </a:r>
          </a:p>
          <a:p>
            <a:pPr algn="just"/>
            <a:r>
              <a:rPr lang="es-MX" sz="2400" dirty="0"/>
              <a:t>Detallar la importancia de cada indicador de riesgo</a:t>
            </a:r>
          </a:p>
          <a:p>
            <a:pPr algn="just"/>
            <a:r>
              <a:rPr lang="es-MX" sz="2400" dirty="0"/>
              <a:t>Indicar quienes participaron en la elección y adecuación del método de medición de riesgos</a:t>
            </a:r>
          </a:p>
          <a:p>
            <a:pPr algn="just"/>
            <a:r>
              <a:rPr lang="es-MX" sz="2400" dirty="0"/>
              <a:t>Señalar porque el método de medición de riesgos es el adecuado</a:t>
            </a:r>
          </a:p>
          <a:p>
            <a:pPr algn="just"/>
            <a:r>
              <a:rPr lang="es-MX" sz="2400" dirty="0"/>
              <a:t>Identificar el rango de calificación de cada indicador considerando la probabilidad e impacto del mismo</a:t>
            </a:r>
          </a:p>
          <a:p>
            <a:pPr algn="just"/>
            <a:r>
              <a:rPr lang="es-MX" sz="2400" dirty="0"/>
              <a:t>Precisar la probabilidad de que pueda darse una operación de LD/FT y el impacto de la misma</a:t>
            </a:r>
          </a:p>
          <a:p>
            <a:pPr algn="just"/>
            <a:endParaRPr lang="es-MX" sz="2400" dirty="0"/>
          </a:p>
        </p:txBody>
      </p:sp>
    </p:spTree>
    <p:extLst>
      <p:ext uri="{BB962C8B-B14F-4D97-AF65-F5344CB8AC3E}">
        <p14:creationId xmlns:p14="http://schemas.microsoft.com/office/powerpoint/2010/main" val="2752033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88827B6-C9B2-494E-9AAD-EC5C573DED01}"/>
              </a:ext>
            </a:extLst>
          </p:cNvPr>
          <p:cNvSpPr>
            <a:spLocks noGrp="1"/>
          </p:cNvSpPr>
          <p:nvPr>
            <p:ph type="sldNum" sz="quarter" idx="12"/>
          </p:nvPr>
        </p:nvSpPr>
        <p:spPr/>
        <p:txBody>
          <a:bodyPr/>
          <a:lstStyle/>
          <a:p>
            <a:fld id="{329019D3-9015-314E-8D2E-E9BD081997F5}" type="slidenum">
              <a:rPr lang="es-ES" smtClean="0"/>
              <a:pPr/>
              <a:t>33</a:t>
            </a:fld>
            <a:endParaRPr lang="es-ES" dirty="0"/>
          </a:p>
        </p:txBody>
      </p:sp>
      <p:sp>
        <p:nvSpPr>
          <p:cNvPr id="4" name="Marcador de contenido 3">
            <a:extLst>
              <a:ext uri="{FF2B5EF4-FFF2-40B4-BE49-F238E27FC236}">
                <a16:creationId xmlns:a16="http://schemas.microsoft.com/office/drawing/2014/main" id="{4A181BE0-F7B2-4A9F-8D47-E2C18B62FD05}"/>
              </a:ext>
            </a:extLst>
          </p:cNvPr>
          <p:cNvSpPr>
            <a:spLocks noGrp="1"/>
          </p:cNvSpPr>
          <p:nvPr>
            <p:ph idx="4294967295"/>
          </p:nvPr>
        </p:nvSpPr>
        <p:spPr>
          <a:xfrm>
            <a:off x="457200" y="770206"/>
            <a:ext cx="8229600" cy="5586148"/>
          </a:xfrm>
        </p:spPr>
        <p:txBody>
          <a:bodyPr>
            <a:normAutofit/>
          </a:bodyPr>
          <a:lstStyle/>
          <a:p>
            <a:pPr marL="0" indent="0" algn="just">
              <a:buNone/>
            </a:pPr>
            <a:r>
              <a:rPr lang="es-MX" sz="2400" b="1" dirty="0"/>
              <a:t>Mitigantes:</a:t>
            </a:r>
          </a:p>
          <a:p>
            <a:pPr marL="0" indent="0" algn="just">
              <a:buNone/>
            </a:pPr>
            <a:endParaRPr lang="es-MX" sz="2400" dirty="0"/>
          </a:p>
          <a:p>
            <a:pPr algn="just"/>
            <a:r>
              <a:rPr lang="es-MX" sz="2400" dirty="0"/>
              <a:t>Indicar las razones por las que los mitigantes establecidos son acordes para amortiguar los riesgos</a:t>
            </a:r>
          </a:p>
          <a:p>
            <a:pPr algn="just"/>
            <a:endParaRPr lang="es-MX" sz="2400" dirty="0"/>
          </a:p>
          <a:p>
            <a:pPr algn="just"/>
            <a:r>
              <a:rPr lang="es-MX" sz="2400" dirty="0"/>
              <a:t>Establecer mitigantes en función del perfil de riesgo</a:t>
            </a:r>
          </a:p>
          <a:p>
            <a:pPr algn="just"/>
            <a:endParaRPr lang="es-MX" sz="2400" dirty="0"/>
          </a:p>
          <a:p>
            <a:pPr algn="just"/>
            <a:r>
              <a:rPr lang="es-MX" sz="2400" dirty="0"/>
              <a:t>Indicar la eficacia de los mitigantes sobre cada indicador de riesgo</a:t>
            </a:r>
          </a:p>
        </p:txBody>
      </p:sp>
    </p:spTree>
    <p:extLst>
      <p:ext uri="{BB962C8B-B14F-4D97-AF65-F5344CB8AC3E}">
        <p14:creationId xmlns:p14="http://schemas.microsoft.com/office/powerpoint/2010/main" val="1761339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EC319E7-E230-450C-B6FE-C3E764863D64}"/>
              </a:ext>
            </a:extLst>
          </p:cNvPr>
          <p:cNvSpPr>
            <a:spLocks noGrp="1"/>
          </p:cNvSpPr>
          <p:nvPr>
            <p:ph type="title"/>
          </p:nvPr>
        </p:nvSpPr>
        <p:spPr>
          <a:xfrm>
            <a:off x="628650" y="365127"/>
            <a:ext cx="7886700" cy="217970"/>
          </a:xfrm>
        </p:spPr>
        <p:txBody>
          <a:bodyPr>
            <a:normAutofit fontScale="90000"/>
          </a:bodyPr>
          <a:lstStyle/>
          <a:p>
            <a:endParaRPr lang="es-MX" dirty="0"/>
          </a:p>
        </p:txBody>
      </p:sp>
      <p:sp>
        <p:nvSpPr>
          <p:cNvPr id="4" name="Marcador de contenido 3">
            <a:extLst>
              <a:ext uri="{FF2B5EF4-FFF2-40B4-BE49-F238E27FC236}">
                <a16:creationId xmlns:a16="http://schemas.microsoft.com/office/drawing/2014/main" id="{12228339-DCCE-4591-8453-CD6B488F3F4D}"/>
              </a:ext>
            </a:extLst>
          </p:cNvPr>
          <p:cNvSpPr>
            <a:spLocks noGrp="1"/>
          </p:cNvSpPr>
          <p:nvPr>
            <p:ph idx="1"/>
          </p:nvPr>
        </p:nvSpPr>
        <p:spPr>
          <a:xfrm>
            <a:off x="628650" y="675861"/>
            <a:ext cx="7886700" cy="5501102"/>
          </a:xfrm>
        </p:spPr>
        <p:txBody>
          <a:bodyPr>
            <a:normAutofit lnSpcReduction="10000"/>
          </a:bodyPr>
          <a:lstStyle/>
          <a:p>
            <a:pPr marL="0" indent="0" algn="just">
              <a:buNone/>
            </a:pPr>
            <a:r>
              <a:rPr lang="es-MX" sz="2400" b="1" dirty="0"/>
              <a:t>Precisar los efectos del gobierno corporativo como mitigante de riesgo inherente del sujeto obligado:</a:t>
            </a:r>
            <a:endParaRPr lang="es-MX" sz="2400" dirty="0"/>
          </a:p>
          <a:p>
            <a:pPr algn="just"/>
            <a:endParaRPr lang="es-MX" sz="2400" dirty="0"/>
          </a:p>
          <a:p>
            <a:pPr algn="just"/>
            <a:r>
              <a:rPr lang="es-MX" sz="2400" dirty="0"/>
              <a:t>Precisar los efectos de la administración de Riesgos a nivel MACROECONÓMICO</a:t>
            </a:r>
          </a:p>
          <a:p>
            <a:pPr algn="just"/>
            <a:endParaRPr lang="es-MX" sz="2400" dirty="0"/>
          </a:p>
          <a:p>
            <a:pPr algn="just"/>
            <a:r>
              <a:rPr lang="es-MX" sz="2400" dirty="0"/>
              <a:t>Precisar los efectos de la administración de Riesgos a nivel MICROECONÓMICO</a:t>
            </a:r>
          </a:p>
          <a:p>
            <a:pPr algn="just"/>
            <a:endParaRPr lang="es-MX" sz="2400" dirty="0"/>
          </a:p>
          <a:p>
            <a:pPr algn="just"/>
            <a:r>
              <a:rPr lang="es-MX" sz="2400" dirty="0"/>
              <a:t>Precisar los efectos del Control interno, para ser considerado mitigante de riesgos</a:t>
            </a:r>
          </a:p>
          <a:p>
            <a:pPr algn="just"/>
            <a:endParaRPr lang="es-MX" sz="2400" dirty="0"/>
          </a:p>
          <a:p>
            <a:pPr algn="just"/>
            <a:r>
              <a:rPr lang="es-MX" sz="2400" dirty="0"/>
              <a:t>Precisar los efectos de la revisión de la aplicación de las políticas y procedimientos como mitigante de riesgos</a:t>
            </a:r>
          </a:p>
        </p:txBody>
      </p:sp>
      <p:sp>
        <p:nvSpPr>
          <p:cNvPr id="2" name="Marcador de número de diapositiva 1">
            <a:extLst>
              <a:ext uri="{FF2B5EF4-FFF2-40B4-BE49-F238E27FC236}">
                <a16:creationId xmlns:a16="http://schemas.microsoft.com/office/drawing/2014/main" id="{CE5FEA02-F1D2-4435-BBC5-4C9B5B0D4A0B}"/>
              </a:ext>
            </a:extLst>
          </p:cNvPr>
          <p:cNvSpPr>
            <a:spLocks noGrp="1"/>
          </p:cNvSpPr>
          <p:nvPr>
            <p:ph type="sldNum" sz="quarter" idx="12"/>
          </p:nvPr>
        </p:nvSpPr>
        <p:spPr/>
        <p:txBody>
          <a:bodyPr/>
          <a:lstStyle/>
          <a:p>
            <a:fld id="{329019D3-9015-314E-8D2E-E9BD081997F5}" type="slidenum">
              <a:rPr lang="es-ES" smtClean="0"/>
              <a:pPr/>
              <a:t>34</a:t>
            </a:fld>
            <a:endParaRPr lang="es-ES" dirty="0"/>
          </a:p>
        </p:txBody>
      </p:sp>
    </p:spTree>
    <p:extLst>
      <p:ext uri="{BB962C8B-B14F-4D97-AF65-F5344CB8AC3E}">
        <p14:creationId xmlns:p14="http://schemas.microsoft.com/office/powerpoint/2010/main" val="2446260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5EC319E7-E230-450C-B6FE-C3E764863D64}"/>
              </a:ext>
            </a:extLst>
          </p:cNvPr>
          <p:cNvSpPr>
            <a:spLocks noGrp="1"/>
          </p:cNvSpPr>
          <p:nvPr>
            <p:ph type="title"/>
          </p:nvPr>
        </p:nvSpPr>
        <p:spPr>
          <a:xfrm>
            <a:off x="628650" y="365127"/>
            <a:ext cx="7886700" cy="217970"/>
          </a:xfrm>
        </p:spPr>
        <p:txBody>
          <a:bodyPr>
            <a:normAutofit fontScale="90000"/>
          </a:bodyPr>
          <a:lstStyle/>
          <a:p>
            <a:endParaRPr lang="es-MX" dirty="0"/>
          </a:p>
        </p:txBody>
      </p:sp>
      <p:sp>
        <p:nvSpPr>
          <p:cNvPr id="4" name="Marcador de contenido 3">
            <a:extLst>
              <a:ext uri="{FF2B5EF4-FFF2-40B4-BE49-F238E27FC236}">
                <a16:creationId xmlns:a16="http://schemas.microsoft.com/office/drawing/2014/main" id="{12228339-DCCE-4591-8453-CD6B488F3F4D}"/>
              </a:ext>
            </a:extLst>
          </p:cNvPr>
          <p:cNvSpPr>
            <a:spLocks noGrp="1"/>
          </p:cNvSpPr>
          <p:nvPr>
            <p:ph idx="1"/>
          </p:nvPr>
        </p:nvSpPr>
        <p:spPr>
          <a:xfrm>
            <a:off x="628650" y="675861"/>
            <a:ext cx="7886700" cy="5501102"/>
          </a:xfrm>
        </p:spPr>
        <p:txBody>
          <a:bodyPr>
            <a:normAutofit/>
          </a:bodyPr>
          <a:lstStyle/>
          <a:p>
            <a:pPr algn="just"/>
            <a:endParaRPr lang="es-MX" sz="2400" dirty="0"/>
          </a:p>
          <a:p>
            <a:pPr algn="just"/>
            <a:r>
              <a:rPr lang="es-MX" sz="2400" dirty="0"/>
              <a:t>Precisar los efectos de las estructuras internas como mitigantes de riesgo, así como de la capacitación del los funcionarios obligados a capacitarse;</a:t>
            </a:r>
          </a:p>
          <a:p>
            <a:pPr algn="just"/>
            <a:endParaRPr lang="es-MX" sz="2400" dirty="0"/>
          </a:p>
          <a:p>
            <a:pPr algn="just"/>
            <a:r>
              <a:rPr lang="es-MX" sz="2400" dirty="0"/>
              <a:t>Precisar los efectos del Manual de PLD/FT, como mitigante de riesgo;</a:t>
            </a:r>
          </a:p>
          <a:p>
            <a:pPr algn="just"/>
            <a:endParaRPr lang="es-MX" sz="2400" dirty="0"/>
          </a:p>
          <a:p>
            <a:pPr algn="just"/>
            <a:r>
              <a:rPr lang="es-MX" sz="2400" dirty="0"/>
              <a:t>Precisar los efectos del sistema de PLD/FT, como mitigante de riesgo;</a:t>
            </a:r>
          </a:p>
          <a:p>
            <a:pPr algn="just"/>
            <a:endParaRPr lang="es-MX" sz="2400" dirty="0"/>
          </a:p>
          <a:p>
            <a:pPr algn="just"/>
            <a:r>
              <a:rPr lang="es-MX" sz="2400" dirty="0"/>
              <a:t>Precisar los efectos de la capacitación en materia de PLD/FT, como mitigante de riesgo;</a:t>
            </a:r>
          </a:p>
          <a:p>
            <a:endParaRPr lang="es-MX" sz="2400" dirty="0"/>
          </a:p>
        </p:txBody>
      </p:sp>
      <p:sp>
        <p:nvSpPr>
          <p:cNvPr id="2" name="Marcador de número de diapositiva 1">
            <a:extLst>
              <a:ext uri="{FF2B5EF4-FFF2-40B4-BE49-F238E27FC236}">
                <a16:creationId xmlns:a16="http://schemas.microsoft.com/office/drawing/2014/main" id="{CE5FEA02-F1D2-4435-BBC5-4C9B5B0D4A0B}"/>
              </a:ext>
            </a:extLst>
          </p:cNvPr>
          <p:cNvSpPr>
            <a:spLocks noGrp="1"/>
          </p:cNvSpPr>
          <p:nvPr>
            <p:ph type="sldNum" sz="quarter" idx="12"/>
          </p:nvPr>
        </p:nvSpPr>
        <p:spPr/>
        <p:txBody>
          <a:bodyPr/>
          <a:lstStyle/>
          <a:p>
            <a:fld id="{329019D3-9015-314E-8D2E-E9BD081997F5}" type="slidenum">
              <a:rPr lang="es-ES" smtClean="0"/>
              <a:pPr/>
              <a:t>35</a:t>
            </a:fld>
            <a:endParaRPr lang="es-ES" dirty="0"/>
          </a:p>
        </p:txBody>
      </p:sp>
    </p:spTree>
    <p:extLst>
      <p:ext uri="{BB962C8B-B14F-4D97-AF65-F5344CB8AC3E}">
        <p14:creationId xmlns:p14="http://schemas.microsoft.com/office/powerpoint/2010/main" val="3652053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AA978ED-785E-4D66-A9F8-817FD85B6F61}"/>
              </a:ext>
            </a:extLst>
          </p:cNvPr>
          <p:cNvSpPr>
            <a:spLocks noGrp="1"/>
          </p:cNvSpPr>
          <p:nvPr>
            <p:ph type="title"/>
          </p:nvPr>
        </p:nvSpPr>
        <p:spPr/>
        <p:txBody>
          <a:bodyPr>
            <a:normAutofit fontScale="90000"/>
          </a:bodyPr>
          <a:lstStyle/>
          <a:p>
            <a:r>
              <a:rPr lang="es-MX" sz="4000" b="0" dirty="0">
                <a:solidFill>
                  <a:srgbClr val="333333"/>
                </a:solidFill>
                <a:effectLst/>
                <a:ea typeface="Times New Roman" panose="02020603050405020304" pitchFamily="18" charset="0"/>
                <a:cs typeface="Open Sans" panose="020B0606030504020204" pitchFamily="34" charset="0"/>
              </a:rPr>
              <a:t>Inscripción y avisos por presentar en</a:t>
            </a:r>
            <a:br>
              <a:rPr lang="es-MX" sz="4000" b="0" dirty="0">
                <a:solidFill>
                  <a:srgbClr val="333333"/>
                </a:solidFill>
                <a:effectLst/>
                <a:ea typeface="Times New Roman" panose="02020603050405020304" pitchFamily="18" charset="0"/>
                <a:cs typeface="Open Sans" panose="020B0606030504020204" pitchFamily="34" charset="0"/>
              </a:rPr>
            </a:br>
            <a:r>
              <a:rPr lang="es-MX" sz="4000" b="0" dirty="0">
                <a:solidFill>
                  <a:srgbClr val="333333"/>
                </a:solidFill>
                <a:effectLst/>
                <a:ea typeface="Times New Roman" panose="02020603050405020304" pitchFamily="18" charset="0"/>
                <a:cs typeface="Open Sans" panose="020B0606030504020204" pitchFamily="34" charset="0"/>
              </a:rPr>
              <a:t>el</a:t>
            </a:r>
            <a:r>
              <a:rPr lang="es-MX" sz="4000" b="1" dirty="0">
                <a:solidFill>
                  <a:srgbClr val="333333"/>
                </a:solidFill>
                <a:effectLst/>
                <a:ea typeface="Times New Roman" panose="02020603050405020304" pitchFamily="18" charset="0"/>
                <a:cs typeface="Open Sans" panose="020B0606030504020204" pitchFamily="34" charset="0"/>
              </a:rPr>
              <a:t> </a:t>
            </a:r>
            <a:r>
              <a:rPr lang="es-MX" sz="4000" dirty="0">
                <a:solidFill>
                  <a:srgbClr val="404041"/>
                </a:solidFill>
                <a:effectLst/>
                <a:ea typeface="Times New Roman" panose="02020603050405020304" pitchFamily="18" charset="0"/>
              </a:rPr>
              <a:t>Sistema Interinstitucional de Transferencia de Información (SITI)</a:t>
            </a:r>
            <a:endParaRPr lang="es-MX" dirty="0"/>
          </a:p>
        </p:txBody>
      </p:sp>
      <p:sp>
        <p:nvSpPr>
          <p:cNvPr id="4" name="Marcador de número de diapositiva 3">
            <a:extLst>
              <a:ext uri="{FF2B5EF4-FFF2-40B4-BE49-F238E27FC236}">
                <a16:creationId xmlns:a16="http://schemas.microsoft.com/office/drawing/2014/main" id="{B4A519C6-D0F1-4CEB-A759-B724A6856C7D}"/>
              </a:ext>
            </a:extLst>
          </p:cNvPr>
          <p:cNvSpPr>
            <a:spLocks noGrp="1"/>
          </p:cNvSpPr>
          <p:nvPr>
            <p:ph type="sldNum" sz="quarter" idx="12"/>
          </p:nvPr>
        </p:nvSpPr>
        <p:spPr/>
        <p:txBody>
          <a:bodyPr/>
          <a:lstStyle/>
          <a:p>
            <a:fld id="{571507EF-FDAC-4106-916F-1D34F66C5FE6}" type="slidenum">
              <a:rPr lang="es-MX" smtClean="0"/>
              <a:t>36</a:t>
            </a:fld>
            <a:endParaRPr lang="es-MX" dirty="0"/>
          </a:p>
        </p:txBody>
      </p:sp>
      <p:sp>
        <p:nvSpPr>
          <p:cNvPr id="6" name="Subtítulo 2">
            <a:extLst>
              <a:ext uri="{FF2B5EF4-FFF2-40B4-BE49-F238E27FC236}">
                <a16:creationId xmlns:a16="http://schemas.microsoft.com/office/drawing/2014/main" id="{B7A22CC4-7243-4757-B0CA-7CC98855B238}"/>
              </a:ext>
            </a:extLst>
          </p:cNvPr>
          <p:cNvSpPr txBox="1">
            <a:spLocks/>
          </p:cNvSpPr>
          <p:nvPr/>
        </p:nvSpPr>
        <p:spPr>
          <a:xfrm>
            <a:off x="623888" y="5291828"/>
            <a:ext cx="7886700" cy="9366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MX" sz="2000" b="1" dirty="0"/>
              <a:t>Material elaborado por:</a:t>
            </a:r>
          </a:p>
          <a:p>
            <a:pPr marL="0" indent="0" algn="ctr">
              <a:buNone/>
            </a:pPr>
            <a:r>
              <a:rPr lang="es-MX" sz="2000" b="1" dirty="0"/>
              <a:t>Mtro. Miguel Angel Díaz Pérez</a:t>
            </a:r>
          </a:p>
        </p:txBody>
      </p:sp>
    </p:spTree>
    <p:extLst>
      <p:ext uri="{BB962C8B-B14F-4D97-AF65-F5344CB8AC3E}">
        <p14:creationId xmlns:p14="http://schemas.microsoft.com/office/powerpoint/2010/main" val="1624428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9DDBA2-DBFB-40A4-B674-D869EC5B16AE}"/>
              </a:ext>
            </a:extLst>
          </p:cNvPr>
          <p:cNvSpPr>
            <a:spLocks noGrp="1"/>
          </p:cNvSpPr>
          <p:nvPr>
            <p:ph type="title"/>
          </p:nvPr>
        </p:nvSpPr>
        <p:spPr/>
        <p:txBody>
          <a:bodyPr/>
          <a:lstStyle/>
          <a:p>
            <a:r>
              <a:rPr lang="es-MX" dirty="0"/>
              <a:t>Información a la CNBV</a:t>
            </a:r>
          </a:p>
        </p:txBody>
      </p:sp>
      <p:sp>
        <p:nvSpPr>
          <p:cNvPr id="3" name="Marcador de contenido 2">
            <a:extLst>
              <a:ext uri="{FF2B5EF4-FFF2-40B4-BE49-F238E27FC236}">
                <a16:creationId xmlns:a16="http://schemas.microsoft.com/office/drawing/2014/main" id="{948CB178-4388-4D25-AA3B-D60B79357F1A}"/>
              </a:ext>
            </a:extLst>
          </p:cNvPr>
          <p:cNvSpPr>
            <a:spLocks noGrp="1"/>
          </p:cNvSpPr>
          <p:nvPr>
            <p:ph idx="1"/>
          </p:nvPr>
        </p:nvSpPr>
        <p:spPr/>
        <p:txBody>
          <a:bodyPr>
            <a:normAutofit fontScale="77500" lnSpcReduction="20000"/>
          </a:bodyPr>
          <a:lstStyle/>
          <a:p>
            <a:r>
              <a:rPr lang="es-MX" dirty="0"/>
              <a:t>Operaciones inusuales</a:t>
            </a:r>
          </a:p>
          <a:p>
            <a:pPr marL="914400" lvl="1" indent="-457200">
              <a:buFont typeface="+mj-lt"/>
              <a:buAutoNum type="alphaLcParenR"/>
            </a:pPr>
            <a:r>
              <a:rPr lang="es-MX" dirty="0"/>
              <a:t>60 días posteriores al momento de la alerta o aviso que dio origen al reporte</a:t>
            </a:r>
          </a:p>
          <a:p>
            <a:pPr marL="914400" lvl="1" indent="-457200">
              <a:buFont typeface="+mj-lt"/>
              <a:buAutoNum type="alphaLcParenR"/>
            </a:pPr>
            <a:r>
              <a:rPr lang="es-MX" dirty="0"/>
              <a:t>24 horas cuando hay personas bloqueadas</a:t>
            </a:r>
          </a:p>
          <a:p>
            <a:pPr marL="457200" lvl="1" indent="0">
              <a:buNone/>
            </a:pPr>
            <a:endParaRPr lang="es-MX" dirty="0"/>
          </a:p>
          <a:p>
            <a:r>
              <a:rPr lang="es-MX" dirty="0"/>
              <a:t>Operaciones internas preocupantes</a:t>
            </a:r>
          </a:p>
          <a:p>
            <a:pPr marL="914400" lvl="1" indent="-457200">
              <a:buFont typeface="+mj-lt"/>
              <a:buAutoNum type="alphaLcParenR"/>
            </a:pPr>
            <a:r>
              <a:rPr lang="es-MX" dirty="0"/>
              <a:t>60 días posteriores al momento de la alerta o aviso que dio origen al reporte</a:t>
            </a:r>
          </a:p>
          <a:p>
            <a:pPr marL="0" indent="0">
              <a:buNone/>
            </a:pPr>
            <a:endParaRPr lang="es-MX" dirty="0"/>
          </a:p>
          <a:p>
            <a:r>
              <a:rPr lang="es-MX" dirty="0"/>
              <a:t>Operaciones relevantes: 10 días hábiles siguientes</a:t>
            </a:r>
          </a:p>
          <a:p>
            <a:endParaRPr lang="es-MX" dirty="0"/>
          </a:p>
          <a:p>
            <a:r>
              <a:rPr lang="es-MX" dirty="0"/>
              <a:t>Persona que tiene el control de la SOFOM: 10 días hábiles</a:t>
            </a:r>
          </a:p>
          <a:p>
            <a:endParaRPr lang="es-MX" dirty="0"/>
          </a:p>
          <a:p>
            <a:r>
              <a:rPr lang="es-MX" dirty="0"/>
              <a:t>Cambio de tenencia accionaria, más del 2%: 3 días hábiles</a:t>
            </a:r>
          </a:p>
        </p:txBody>
      </p:sp>
      <p:sp>
        <p:nvSpPr>
          <p:cNvPr id="4" name="Marcador de número de diapositiva 3">
            <a:extLst>
              <a:ext uri="{FF2B5EF4-FFF2-40B4-BE49-F238E27FC236}">
                <a16:creationId xmlns:a16="http://schemas.microsoft.com/office/drawing/2014/main" id="{D6774CFC-F69A-4C75-95C0-A71FD669F2BB}"/>
              </a:ext>
            </a:extLst>
          </p:cNvPr>
          <p:cNvSpPr>
            <a:spLocks noGrp="1"/>
          </p:cNvSpPr>
          <p:nvPr>
            <p:ph type="sldNum" sz="quarter" idx="12"/>
          </p:nvPr>
        </p:nvSpPr>
        <p:spPr/>
        <p:txBody>
          <a:bodyPr/>
          <a:lstStyle/>
          <a:p>
            <a:fld id="{329019D3-9015-314E-8D2E-E9BD081997F5}" type="slidenum">
              <a:rPr lang="es-ES" smtClean="0"/>
              <a:pPr/>
              <a:t>37</a:t>
            </a:fld>
            <a:endParaRPr lang="es-ES" dirty="0"/>
          </a:p>
        </p:txBody>
      </p:sp>
    </p:spTree>
    <p:extLst>
      <p:ext uri="{BB962C8B-B14F-4D97-AF65-F5344CB8AC3E}">
        <p14:creationId xmlns:p14="http://schemas.microsoft.com/office/powerpoint/2010/main" val="173951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C29DF3-C405-4A1C-BE7D-9C900459F609}"/>
              </a:ext>
            </a:extLst>
          </p:cNvPr>
          <p:cNvSpPr>
            <a:spLocks noGrp="1"/>
          </p:cNvSpPr>
          <p:nvPr>
            <p:ph type="title"/>
          </p:nvPr>
        </p:nvSpPr>
        <p:spPr/>
        <p:txBody>
          <a:bodyPr/>
          <a:lstStyle/>
          <a:p>
            <a:r>
              <a:rPr lang="es-MX" dirty="0">
                <a:latin typeface="+mn-lt"/>
              </a:rPr>
              <a:t>Información a la CNVB</a:t>
            </a:r>
          </a:p>
        </p:txBody>
      </p:sp>
      <p:sp>
        <p:nvSpPr>
          <p:cNvPr id="3" name="Marcador de contenido 2">
            <a:extLst>
              <a:ext uri="{FF2B5EF4-FFF2-40B4-BE49-F238E27FC236}">
                <a16:creationId xmlns:a16="http://schemas.microsoft.com/office/drawing/2014/main" id="{514E253D-83AF-41F5-865F-2C707D6AA49B}"/>
              </a:ext>
            </a:extLst>
          </p:cNvPr>
          <p:cNvSpPr>
            <a:spLocks noGrp="1"/>
          </p:cNvSpPr>
          <p:nvPr>
            <p:ph idx="1"/>
          </p:nvPr>
        </p:nvSpPr>
        <p:spPr/>
        <p:txBody>
          <a:bodyPr>
            <a:normAutofit/>
          </a:bodyPr>
          <a:lstStyle/>
          <a:p>
            <a:pPr algn="just"/>
            <a:r>
              <a:rPr lang="es-MX" sz="2400" dirty="0"/>
              <a:t>A través del aplicativo informático denominado SITI (Sistema Interinstitucional de Transferencia de Información)</a:t>
            </a:r>
          </a:p>
          <a:p>
            <a:pPr algn="just"/>
            <a:endParaRPr lang="es-MX" sz="2400" dirty="0"/>
          </a:p>
          <a:p>
            <a:pPr algn="just"/>
            <a:r>
              <a:rPr lang="es-MX" sz="2400" dirty="0">
                <a:effectLst/>
              </a:rPr>
              <a:t>Las SOFOMES ENR </a:t>
            </a:r>
            <a:r>
              <a:rPr lang="es-MX" sz="2400" b="1" dirty="0">
                <a:effectLst/>
              </a:rPr>
              <a:t>deberán </a:t>
            </a:r>
            <a:r>
              <a:rPr lang="es-MX" sz="2400" dirty="0">
                <a:effectLst/>
              </a:rPr>
              <a:t>gestionar ante la CNBV su cuenta única SITI.</a:t>
            </a:r>
          </a:p>
          <a:p>
            <a:pPr algn="just"/>
            <a:endParaRPr lang="es-MX" sz="2400" dirty="0"/>
          </a:p>
          <a:p>
            <a:pPr algn="just"/>
            <a:r>
              <a:rPr lang="es-MX" sz="2400" dirty="0">
                <a:effectLst/>
              </a:rPr>
              <a:t>Con dicha cuenta podrá tener acceso al Portal del Sistema Interinstitucional de Transferencia de Información(SITI)y dar cumplimiento de una manera fácil y eficiente a sus obligaciones en materia de Prevención de Lavado de Dinero y Financiamiento al Terrorismo (PLD/FT).</a:t>
            </a:r>
            <a:endParaRPr lang="es-MX" sz="2400" dirty="0"/>
          </a:p>
        </p:txBody>
      </p:sp>
      <p:sp>
        <p:nvSpPr>
          <p:cNvPr id="4" name="Marcador de número de diapositiva 3">
            <a:extLst>
              <a:ext uri="{FF2B5EF4-FFF2-40B4-BE49-F238E27FC236}">
                <a16:creationId xmlns:a16="http://schemas.microsoft.com/office/drawing/2014/main" id="{C18CA40A-2A16-4BD2-B8D4-76AAD119CCB1}"/>
              </a:ext>
            </a:extLst>
          </p:cNvPr>
          <p:cNvSpPr>
            <a:spLocks noGrp="1"/>
          </p:cNvSpPr>
          <p:nvPr>
            <p:ph type="sldNum" sz="quarter" idx="12"/>
          </p:nvPr>
        </p:nvSpPr>
        <p:spPr/>
        <p:txBody>
          <a:bodyPr/>
          <a:lstStyle/>
          <a:p>
            <a:fld id="{329019D3-9015-314E-8D2E-E9BD081997F5}" type="slidenum">
              <a:rPr lang="es-ES" smtClean="0"/>
              <a:pPr/>
              <a:t>38</a:t>
            </a:fld>
            <a:endParaRPr lang="es-ES" dirty="0"/>
          </a:p>
        </p:txBody>
      </p:sp>
    </p:spTree>
    <p:extLst>
      <p:ext uri="{BB962C8B-B14F-4D97-AF65-F5344CB8AC3E}">
        <p14:creationId xmlns:p14="http://schemas.microsoft.com/office/powerpoint/2010/main" val="2207058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EF113E-8D88-4A80-B892-0131571D7F4F}"/>
              </a:ext>
            </a:extLst>
          </p:cNvPr>
          <p:cNvSpPr>
            <a:spLocks noGrp="1"/>
          </p:cNvSpPr>
          <p:nvPr>
            <p:ph type="title"/>
          </p:nvPr>
        </p:nvSpPr>
        <p:spPr/>
        <p:txBody>
          <a:bodyPr/>
          <a:lstStyle/>
          <a:p>
            <a:r>
              <a:rPr lang="es-MX" dirty="0"/>
              <a:t>Procedimiento para su obtención</a:t>
            </a:r>
          </a:p>
        </p:txBody>
      </p:sp>
      <p:pic>
        <p:nvPicPr>
          <p:cNvPr id="6" name="Marcador de contenido 5">
            <a:extLst>
              <a:ext uri="{FF2B5EF4-FFF2-40B4-BE49-F238E27FC236}">
                <a16:creationId xmlns:a16="http://schemas.microsoft.com/office/drawing/2014/main" id="{2190DC50-304B-476F-A019-5F2444078E61}"/>
              </a:ext>
            </a:extLst>
          </p:cNvPr>
          <p:cNvPicPr>
            <a:picLocks noGrp="1" noChangeAspect="1"/>
          </p:cNvPicPr>
          <p:nvPr>
            <p:ph idx="1"/>
          </p:nvPr>
        </p:nvPicPr>
        <p:blipFill rotWithShape="1">
          <a:blip r:embed="rId2"/>
          <a:srcRect l="19943" t="59755" r="20466" b="26879"/>
          <a:stretch/>
        </p:blipFill>
        <p:spPr>
          <a:xfrm>
            <a:off x="0" y="1311014"/>
            <a:ext cx="9064252" cy="2138290"/>
          </a:xfrm>
        </p:spPr>
      </p:pic>
      <p:sp>
        <p:nvSpPr>
          <p:cNvPr id="4" name="Marcador de número de diapositiva 3">
            <a:extLst>
              <a:ext uri="{FF2B5EF4-FFF2-40B4-BE49-F238E27FC236}">
                <a16:creationId xmlns:a16="http://schemas.microsoft.com/office/drawing/2014/main" id="{F7F01809-28D1-47EC-8E3B-2641B6D09FD9}"/>
              </a:ext>
            </a:extLst>
          </p:cNvPr>
          <p:cNvSpPr>
            <a:spLocks noGrp="1"/>
          </p:cNvSpPr>
          <p:nvPr>
            <p:ph type="sldNum" sz="quarter" idx="12"/>
          </p:nvPr>
        </p:nvSpPr>
        <p:spPr/>
        <p:txBody>
          <a:bodyPr/>
          <a:lstStyle/>
          <a:p>
            <a:fld id="{329019D3-9015-314E-8D2E-E9BD081997F5}" type="slidenum">
              <a:rPr lang="es-ES" smtClean="0"/>
              <a:pPr/>
              <a:t>39</a:t>
            </a:fld>
            <a:endParaRPr lang="es-ES" dirty="0"/>
          </a:p>
        </p:txBody>
      </p:sp>
      <p:sp>
        <p:nvSpPr>
          <p:cNvPr id="8" name="CuadroTexto 7">
            <a:extLst>
              <a:ext uri="{FF2B5EF4-FFF2-40B4-BE49-F238E27FC236}">
                <a16:creationId xmlns:a16="http://schemas.microsoft.com/office/drawing/2014/main" id="{A7392D3F-C886-46D6-8CD4-A79545677848}"/>
              </a:ext>
            </a:extLst>
          </p:cNvPr>
          <p:cNvSpPr txBox="1"/>
          <p:nvPr/>
        </p:nvSpPr>
        <p:spPr>
          <a:xfrm>
            <a:off x="457200" y="3647236"/>
            <a:ext cx="8095957" cy="1015663"/>
          </a:xfrm>
          <a:prstGeom prst="rect">
            <a:avLst/>
          </a:prstGeom>
          <a:noFill/>
        </p:spPr>
        <p:txBody>
          <a:bodyPr wrap="square">
            <a:spAutoFit/>
          </a:bodyPr>
          <a:lstStyle/>
          <a:p>
            <a:pPr algn="just"/>
            <a:r>
              <a:rPr lang="es-MX" sz="2000" dirty="0">
                <a:latin typeface="Helvetica LT Std"/>
              </a:rPr>
              <a:t>Ingresar al Portal SITI https://websitipld.cnbv.gob.mxy en la sección correspondiente a “Solicitud de cuenta única  SITI” inicie el  proceso  de  verificación. Deberá tener los datos siguientes:</a:t>
            </a:r>
          </a:p>
        </p:txBody>
      </p:sp>
      <p:sp>
        <p:nvSpPr>
          <p:cNvPr id="10" name="CuadroTexto 9">
            <a:extLst>
              <a:ext uri="{FF2B5EF4-FFF2-40B4-BE49-F238E27FC236}">
                <a16:creationId xmlns:a16="http://schemas.microsoft.com/office/drawing/2014/main" id="{4A8454F9-E67E-4293-BD2D-42AA35189EF4}"/>
              </a:ext>
            </a:extLst>
          </p:cNvPr>
          <p:cNvSpPr txBox="1"/>
          <p:nvPr/>
        </p:nvSpPr>
        <p:spPr>
          <a:xfrm>
            <a:off x="513470" y="4697900"/>
            <a:ext cx="7983416" cy="1323439"/>
          </a:xfrm>
          <a:prstGeom prst="rect">
            <a:avLst/>
          </a:prstGeom>
          <a:noFill/>
        </p:spPr>
        <p:txBody>
          <a:bodyPr wrap="square">
            <a:spAutoFit/>
          </a:bodyPr>
          <a:lstStyle/>
          <a:p>
            <a:r>
              <a:rPr lang="es-MX" sz="2000" dirty="0">
                <a:latin typeface="Helvetica LT Std"/>
              </a:rPr>
              <a:t>1.El RFC de la Entidad y</a:t>
            </a:r>
          </a:p>
          <a:p>
            <a:endParaRPr lang="es-MX" sz="2000" dirty="0">
              <a:latin typeface="Helvetica LT Std"/>
            </a:endParaRPr>
          </a:p>
          <a:p>
            <a:r>
              <a:rPr lang="es-MX" sz="2000" dirty="0">
                <a:latin typeface="Helvetica LT Std"/>
              </a:rPr>
              <a:t>2.La clave CASFIM(es el número de entidad asignado por CONDUSEF).</a:t>
            </a:r>
          </a:p>
        </p:txBody>
      </p:sp>
    </p:spTree>
    <p:extLst>
      <p:ext uri="{BB962C8B-B14F-4D97-AF65-F5344CB8AC3E}">
        <p14:creationId xmlns:p14="http://schemas.microsoft.com/office/powerpoint/2010/main" val="264296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33F65-A227-4F6E-B7D9-51C851DE82E3}"/>
              </a:ext>
            </a:extLst>
          </p:cNvPr>
          <p:cNvSpPr>
            <a:spLocks noGrp="1"/>
          </p:cNvSpPr>
          <p:nvPr>
            <p:ph type="title"/>
          </p:nvPr>
        </p:nvSpPr>
        <p:spPr>
          <a:xfrm>
            <a:off x="628650" y="113336"/>
            <a:ext cx="7886700" cy="708300"/>
          </a:xfrm>
        </p:spPr>
        <p:txBody>
          <a:bodyPr/>
          <a:lstStyle/>
          <a:p>
            <a:r>
              <a:rPr lang="es-MX" dirty="0"/>
              <a:t>Temario</a:t>
            </a:r>
          </a:p>
        </p:txBody>
      </p:sp>
      <p:sp>
        <p:nvSpPr>
          <p:cNvPr id="3" name="Marcador de contenido 2">
            <a:extLst>
              <a:ext uri="{FF2B5EF4-FFF2-40B4-BE49-F238E27FC236}">
                <a16:creationId xmlns:a16="http://schemas.microsoft.com/office/drawing/2014/main" id="{1028E467-8E12-4444-99BE-8547609215AD}"/>
              </a:ext>
            </a:extLst>
          </p:cNvPr>
          <p:cNvSpPr>
            <a:spLocks noGrp="1"/>
          </p:cNvSpPr>
          <p:nvPr>
            <p:ph idx="1"/>
          </p:nvPr>
        </p:nvSpPr>
        <p:spPr>
          <a:xfrm>
            <a:off x="522633" y="858215"/>
            <a:ext cx="7886700" cy="5277541"/>
          </a:xfrm>
        </p:spPr>
        <p:txBody>
          <a:bodyPr>
            <a:noAutofit/>
          </a:bodyPr>
          <a:lstStyle/>
          <a:p>
            <a:pPr marL="0" lvl="0" indent="0">
              <a:buNone/>
            </a:pPr>
            <a:r>
              <a:rPr lang="es-MX" sz="2400" b="1" dirty="0">
                <a:solidFill>
                  <a:srgbClr val="333333"/>
                </a:solidFill>
                <a:effectLst/>
                <a:ea typeface="Times New Roman" panose="02020603050405020304" pitchFamily="18" charset="0"/>
                <a:cs typeface="Open Sans" panose="020B0606030504020204" pitchFamily="34" charset="0"/>
              </a:rPr>
              <a:t>TEMA III. CÓDIGO FISCAL DE LA FEDERACIÓN</a:t>
            </a:r>
            <a:endParaRPr lang="es-MX" sz="2400" dirty="0">
              <a:effectLst/>
              <a:ea typeface="Times New Roman" panose="02020603050405020304" pitchFamily="18" charset="0"/>
            </a:endParaRPr>
          </a:p>
          <a:p>
            <a:pPr marL="342900" lvl="0" indent="-342900">
              <a:buFont typeface="+mj-lt"/>
              <a:buAutoNum type="alphaLcPeriod"/>
            </a:pPr>
            <a:r>
              <a:rPr lang="es-MX" sz="2400" dirty="0">
                <a:solidFill>
                  <a:srgbClr val="333333"/>
                </a:solidFill>
                <a:effectLst/>
                <a:ea typeface="Times New Roman" panose="02020603050405020304" pitchFamily="18" charset="0"/>
                <a:cs typeface="Open Sans" panose="020B0606030504020204" pitchFamily="34" charset="0"/>
              </a:rPr>
              <a:t>Concepto de enajenación</a:t>
            </a:r>
            <a:endParaRPr lang="es-MX" sz="2400" dirty="0">
              <a:effectLst/>
              <a:ea typeface="Times New Roman" panose="02020603050405020304" pitchFamily="18" charset="0"/>
            </a:endParaRPr>
          </a:p>
          <a:p>
            <a:pPr marL="342900" lvl="0" indent="-342900">
              <a:buFont typeface="+mj-lt"/>
              <a:buAutoNum type="alphaLcPeriod"/>
            </a:pPr>
            <a:r>
              <a:rPr lang="es-MX" sz="2400" dirty="0">
                <a:solidFill>
                  <a:srgbClr val="333333"/>
                </a:solidFill>
                <a:effectLst/>
                <a:ea typeface="Times New Roman" panose="02020603050405020304" pitchFamily="18" charset="0"/>
                <a:cs typeface="Open Sans" panose="020B0606030504020204" pitchFamily="34" charset="0"/>
              </a:rPr>
              <a:t>Concepto de Arrendamiento Financiero</a:t>
            </a:r>
            <a:endParaRPr lang="es-MX" sz="2400" dirty="0">
              <a:effectLst/>
              <a:ea typeface="Times New Roman" panose="02020603050405020304" pitchFamily="18" charset="0"/>
            </a:endParaRPr>
          </a:p>
          <a:p>
            <a:pPr marL="342900" lvl="0" indent="-342900">
              <a:buFont typeface="+mj-lt"/>
              <a:buAutoNum type="alphaLcPeriod"/>
            </a:pPr>
            <a:r>
              <a:rPr lang="es-MX" sz="2400" dirty="0">
                <a:solidFill>
                  <a:srgbClr val="333333"/>
                </a:solidFill>
                <a:effectLst/>
                <a:ea typeface="Times New Roman" panose="02020603050405020304" pitchFamily="18" charset="0"/>
                <a:cs typeface="Open Sans" panose="020B0606030504020204" pitchFamily="34" charset="0"/>
              </a:rPr>
              <a:t>Fideicomiso</a:t>
            </a:r>
            <a:endParaRPr lang="es-MX" sz="2400" dirty="0">
              <a:solidFill>
                <a:srgbClr val="333333"/>
              </a:solidFill>
              <a:ea typeface="Times New Roman" panose="02020603050405020304" pitchFamily="18" charset="0"/>
              <a:cs typeface="Open Sans" panose="020B0606030504020204" pitchFamily="34" charset="0"/>
            </a:endParaRPr>
          </a:p>
          <a:p>
            <a:pPr marL="0" lvl="0" indent="0">
              <a:buNone/>
            </a:pPr>
            <a:endParaRPr lang="es-MX" sz="2400" dirty="0">
              <a:ea typeface="Times New Roman" panose="02020603050405020304" pitchFamily="18" charset="0"/>
            </a:endParaRPr>
          </a:p>
          <a:p>
            <a:pPr marL="0" lvl="0" indent="0">
              <a:buNone/>
            </a:pPr>
            <a:r>
              <a:rPr lang="es-MX" sz="2400" b="1" dirty="0">
                <a:solidFill>
                  <a:srgbClr val="333333"/>
                </a:solidFill>
                <a:effectLst/>
                <a:ea typeface="Times New Roman" panose="02020603050405020304" pitchFamily="18" charset="0"/>
                <a:cs typeface="Open Sans" panose="020B0606030504020204" pitchFamily="34" charset="0"/>
              </a:rPr>
              <a:t>TEMA IV. TRATAMIENTO FISCAL EN ISR E IVA (INTERESES, ARRENDAMIENTO FINANCIERO, FIDEICOMISO).</a:t>
            </a:r>
            <a:endParaRPr lang="es-MX" sz="2400" dirty="0">
              <a:effectLst/>
              <a:ea typeface="Times New Roman" panose="02020603050405020304" pitchFamily="18" charset="0"/>
            </a:endParaRPr>
          </a:p>
          <a:p>
            <a:pPr marL="342900" lvl="0" indent="-342900">
              <a:buFont typeface="+mj-lt"/>
              <a:buAutoNum type="alphaLcPeriod"/>
            </a:pPr>
            <a:r>
              <a:rPr lang="es-MX" sz="2400" dirty="0">
                <a:solidFill>
                  <a:srgbClr val="333333"/>
                </a:solidFill>
                <a:effectLst/>
                <a:ea typeface="Times New Roman" panose="02020603050405020304" pitchFamily="18" charset="0"/>
                <a:cs typeface="Open Sans" panose="020B0606030504020204" pitchFamily="34" charset="0"/>
              </a:rPr>
              <a:t>Concepto de interés</a:t>
            </a:r>
            <a:endParaRPr lang="es-MX" sz="2400" dirty="0">
              <a:effectLst/>
              <a:ea typeface="Times New Roman" panose="02020603050405020304" pitchFamily="18" charset="0"/>
            </a:endParaRPr>
          </a:p>
          <a:p>
            <a:pPr marL="342900" lvl="0" indent="-342900">
              <a:buFont typeface="+mj-lt"/>
              <a:buAutoNum type="alphaLcPeriod"/>
            </a:pPr>
            <a:r>
              <a:rPr lang="es-MX" sz="2400" dirty="0">
                <a:solidFill>
                  <a:srgbClr val="333333"/>
                </a:solidFill>
                <a:effectLst/>
                <a:ea typeface="Times New Roman" panose="02020603050405020304" pitchFamily="18" charset="0"/>
                <a:cs typeface="Open Sans" panose="020B0606030504020204" pitchFamily="34" charset="0"/>
              </a:rPr>
              <a:t>Integrante del sistema financiero</a:t>
            </a:r>
            <a:endParaRPr lang="es-MX" sz="2400" dirty="0">
              <a:effectLst/>
              <a:ea typeface="Times New Roman" panose="02020603050405020304" pitchFamily="18" charset="0"/>
            </a:endParaRPr>
          </a:p>
          <a:p>
            <a:pPr marL="342900" lvl="0" indent="-342900">
              <a:buFont typeface="+mj-lt"/>
              <a:buAutoNum type="alphaLcPeriod"/>
            </a:pPr>
            <a:r>
              <a:rPr lang="es-MX" sz="2400" dirty="0">
                <a:solidFill>
                  <a:srgbClr val="333333"/>
                </a:solidFill>
                <a:effectLst/>
                <a:ea typeface="Times New Roman" panose="02020603050405020304" pitchFamily="18" charset="0"/>
                <a:cs typeface="Open Sans" panose="020B0606030504020204" pitchFamily="34" charset="0"/>
              </a:rPr>
              <a:t>Reglas de acumulación y deducción de intereses</a:t>
            </a:r>
            <a:endParaRPr lang="es-MX" sz="2400" dirty="0">
              <a:effectLst/>
              <a:ea typeface="Times New Roman" panose="02020603050405020304" pitchFamily="18" charset="0"/>
            </a:endParaRPr>
          </a:p>
          <a:p>
            <a:pPr marL="342900" lvl="0" indent="-342900">
              <a:buFont typeface="+mj-lt"/>
              <a:buAutoNum type="alphaLcPeriod"/>
            </a:pPr>
            <a:r>
              <a:rPr lang="es-MX" sz="2400" dirty="0">
                <a:solidFill>
                  <a:srgbClr val="333333"/>
                </a:solidFill>
                <a:effectLst/>
                <a:ea typeface="Times New Roman" panose="02020603050405020304" pitchFamily="18" charset="0"/>
                <a:cs typeface="Open Sans" panose="020B0606030504020204" pitchFamily="34" charset="0"/>
              </a:rPr>
              <a:t>Intereses exentos y gravados para efectos de IVA</a:t>
            </a:r>
            <a:endParaRPr lang="es-MX" sz="2400" dirty="0">
              <a:effectLst/>
              <a:ea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D5C19A3F-4DCC-4551-987E-C22EE9260BA6}"/>
              </a:ext>
            </a:extLst>
          </p:cNvPr>
          <p:cNvSpPr>
            <a:spLocks noGrp="1"/>
          </p:cNvSpPr>
          <p:nvPr>
            <p:ph type="sldNum" sz="quarter" idx="12"/>
          </p:nvPr>
        </p:nvSpPr>
        <p:spPr/>
        <p:txBody>
          <a:bodyPr/>
          <a:lstStyle/>
          <a:p>
            <a:fld id="{571507EF-FDAC-4106-916F-1D34F66C5FE6}" type="slidenum">
              <a:rPr lang="es-MX" smtClean="0"/>
              <a:t>4</a:t>
            </a:fld>
            <a:endParaRPr lang="es-MX" dirty="0"/>
          </a:p>
        </p:txBody>
      </p:sp>
    </p:spTree>
    <p:extLst>
      <p:ext uri="{BB962C8B-B14F-4D97-AF65-F5344CB8AC3E}">
        <p14:creationId xmlns:p14="http://schemas.microsoft.com/office/powerpoint/2010/main" val="1778834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7A24A-3AF2-4931-A380-FCA8D96504FD}"/>
              </a:ext>
            </a:extLst>
          </p:cNvPr>
          <p:cNvSpPr>
            <a:spLocks noGrp="1"/>
          </p:cNvSpPr>
          <p:nvPr>
            <p:ph type="title"/>
          </p:nvPr>
        </p:nvSpPr>
        <p:spPr>
          <a:xfrm>
            <a:off x="457200" y="302357"/>
            <a:ext cx="8229600" cy="1632459"/>
          </a:xfrm>
        </p:spPr>
        <p:txBody>
          <a:bodyPr>
            <a:normAutofit/>
          </a:bodyPr>
          <a:lstStyle/>
          <a:p>
            <a:r>
              <a:rPr lang="es-MX" b="1" dirty="0"/>
              <a:t>Complemento de datos</a:t>
            </a:r>
            <a:br>
              <a:rPr lang="es-MX" b="1" dirty="0"/>
            </a:br>
            <a:r>
              <a:rPr lang="es-MX" b="1" dirty="0"/>
              <a:t>y documentos a enviar</a:t>
            </a:r>
          </a:p>
        </p:txBody>
      </p:sp>
      <p:sp>
        <p:nvSpPr>
          <p:cNvPr id="3" name="Marcador de contenido 2">
            <a:extLst>
              <a:ext uri="{FF2B5EF4-FFF2-40B4-BE49-F238E27FC236}">
                <a16:creationId xmlns:a16="http://schemas.microsoft.com/office/drawing/2014/main" id="{39ED9917-EC87-4BBB-A44E-F5DAAC4F4441}"/>
              </a:ext>
            </a:extLst>
          </p:cNvPr>
          <p:cNvSpPr>
            <a:spLocks noGrp="1"/>
          </p:cNvSpPr>
          <p:nvPr>
            <p:ph idx="1"/>
          </p:nvPr>
        </p:nvSpPr>
        <p:spPr>
          <a:xfrm>
            <a:off x="457200" y="2068211"/>
            <a:ext cx="8377311" cy="4027790"/>
          </a:xfrm>
        </p:spPr>
        <p:txBody>
          <a:bodyPr>
            <a:normAutofit/>
          </a:bodyPr>
          <a:lstStyle/>
          <a:p>
            <a:pPr algn="just"/>
            <a:r>
              <a:rPr lang="es-MX" dirty="0"/>
              <a:t>Datos del responsable de la gestión (Oficial de cumplimiento)</a:t>
            </a:r>
          </a:p>
          <a:p>
            <a:pPr marL="914400" lvl="1" indent="-457200" algn="just">
              <a:buFont typeface="+mj-lt"/>
              <a:buAutoNum type="alphaLcPeriod"/>
            </a:pPr>
            <a:endParaRPr lang="es-MX" dirty="0">
              <a:effectLst/>
            </a:endParaRPr>
          </a:p>
          <a:p>
            <a:pPr marL="914400" lvl="1" indent="-457200" algn="just">
              <a:buFont typeface="+mj-lt"/>
              <a:buAutoNum type="alphaLcPeriod"/>
            </a:pPr>
            <a:r>
              <a:rPr lang="es-MX" dirty="0">
                <a:effectLst/>
              </a:rPr>
              <a:t>Nombre completo</a:t>
            </a:r>
          </a:p>
          <a:p>
            <a:pPr marL="914400" lvl="1" indent="-457200" algn="just">
              <a:buFont typeface="+mj-lt"/>
              <a:buAutoNum type="alphaLcPeriod"/>
            </a:pPr>
            <a:r>
              <a:rPr lang="es-MX" dirty="0">
                <a:effectLst/>
              </a:rPr>
              <a:t>RFC y CURP</a:t>
            </a:r>
          </a:p>
          <a:p>
            <a:pPr marL="914400" lvl="1" indent="-457200" algn="just">
              <a:buFont typeface="+mj-lt"/>
              <a:buAutoNum type="alphaLcPeriod"/>
            </a:pPr>
            <a:r>
              <a:rPr lang="es-MX" dirty="0">
                <a:effectLst/>
              </a:rPr>
              <a:t>Teléfono y Correo electrónico.</a:t>
            </a:r>
            <a:endParaRPr lang="es-MX" dirty="0"/>
          </a:p>
          <a:p>
            <a:pPr algn="just"/>
            <a:endParaRPr lang="es-MX" dirty="0"/>
          </a:p>
          <a:p>
            <a:pPr algn="just"/>
            <a:r>
              <a:rPr lang="es-MX" dirty="0"/>
              <a:t>D</a:t>
            </a:r>
            <a:r>
              <a:rPr lang="es-MX" dirty="0">
                <a:effectLst/>
              </a:rPr>
              <a:t>eberá contestar un cuestionario proporcionando diversa información sobre su Entidad.</a:t>
            </a:r>
          </a:p>
        </p:txBody>
      </p:sp>
      <p:sp>
        <p:nvSpPr>
          <p:cNvPr id="4" name="Marcador de número de diapositiva 3">
            <a:extLst>
              <a:ext uri="{FF2B5EF4-FFF2-40B4-BE49-F238E27FC236}">
                <a16:creationId xmlns:a16="http://schemas.microsoft.com/office/drawing/2014/main" id="{90184071-5B91-4285-BB4E-089C19A125E7}"/>
              </a:ext>
            </a:extLst>
          </p:cNvPr>
          <p:cNvSpPr>
            <a:spLocks noGrp="1"/>
          </p:cNvSpPr>
          <p:nvPr>
            <p:ph type="sldNum" sz="quarter" idx="12"/>
          </p:nvPr>
        </p:nvSpPr>
        <p:spPr/>
        <p:txBody>
          <a:bodyPr/>
          <a:lstStyle/>
          <a:p>
            <a:fld id="{329019D3-9015-314E-8D2E-E9BD081997F5}" type="slidenum">
              <a:rPr lang="es-ES" smtClean="0"/>
              <a:pPr/>
              <a:t>40</a:t>
            </a:fld>
            <a:endParaRPr lang="es-ES" dirty="0"/>
          </a:p>
        </p:txBody>
      </p:sp>
    </p:spTree>
    <p:extLst>
      <p:ext uri="{BB962C8B-B14F-4D97-AF65-F5344CB8AC3E}">
        <p14:creationId xmlns:p14="http://schemas.microsoft.com/office/powerpoint/2010/main" val="11337263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7A24A-3AF2-4931-A380-FCA8D96504FD}"/>
              </a:ext>
            </a:extLst>
          </p:cNvPr>
          <p:cNvSpPr>
            <a:spLocks noGrp="1"/>
          </p:cNvSpPr>
          <p:nvPr>
            <p:ph type="title"/>
          </p:nvPr>
        </p:nvSpPr>
        <p:spPr>
          <a:xfrm>
            <a:off x="457200" y="302358"/>
            <a:ext cx="8229600" cy="1407172"/>
          </a:xfrm>
        </p:spPr>
        <p:txBody>
          <a:bodyPr>
            <a:normAutofit/>
          </a:bodyPr>
          <a:lstStyle/>
          <a:p>
            <a:r>
              <a:rPr lang="es-MX" b="1" dirty="0"/>
              <a:t>Complemento de datos</a:t>
            </a:r>
            <a:br>
              <a:rPr lang="es-MX" b="1" dirty="0"/>
            </a:br>
            <a:r>
              <a:rPr lang="es-MX" b="1" dirty="0"/>
              <a:t>y documentos a enviar</a:t>
            </a:r>
          </a:p>
        </p:txBody>
      </p:sp>
      <p:sp>
        <p:nvSpPr>
          <p:cNvPr id="3" name="Marcador de contenido 2">
            <a:extLst>
              <a:ext uri="{FF2B5EF4-FFF2-40B4-BE49-F238E27FC236}">
                <a16:creationId xmlns:a16="http://schemas.microsoft.com/office/drawing/2014/main" id="{39ED9917-EC87-4BBB-A44E-F5DAAC4F4441}"/>
              </a:ext>
            </a:extLst>
          </p:cNvPr>
          <p:cNvSpPr>
            <a:spLocks noGrp="1"/>
          </p:cNvSpPr>
          <p:nvPr>
            <p:ph idx="1"/>
          </p:nvPr>
        </p:nvSpPr>
        <p:spPr>
          <a:xfrm>
            <a:off x="457200" y="1750158"/>
            <a:ext cx="8377311" cy="4367375"/>
          </a:xfrm>
        </p:spPr>
        <p:txBody>
          <a:bodyPr>
            <a:normAutofit/>
          </a:bodyPr>
          <a:lstStyle/>
          <a:p>
            <a:pPr algn="just"/>
            <a:r>
              <a:rPr lang="es-MX" sz="2400" dirty="0"/>
              <a:t>D</a:t>
            </a:r>
            <a:r>
              <a:rPr lang="es-MX" sz="2400" dirty="0">
                <a:effectLst/>
              </a:rPr>
              <a:t>eberá adjuntar para su envío electrónico, los siguientes documentos digitalizados:</a:t>
            </a:r>
          </a:p>
          <a:p>
            <a:pPr algn="just"/>
            <a:endParaRPr lang="es-MX" sz="2400" dirty="0">
              <a:effectLst/>
            </a:endParaRPr>
          </a:p>
          <a:p>
            <a:pPr marL="914400" lvl="1" indent="-457200" algn="just">
              <a:buFont typeface="+mj-lt"/>
              <a:buAutoNum type="alphaLcPeriod"/>
            </a:pPr>
            <a:r>
              <a:rPr lang="es-MX" dirty="0">
                <a:effectLst/>
              </a:rPr>
              <a:t>Escritura constitutiva de la Entidad.</a:t>
            </a:r>
          </a:p>
          <a:p>
            <a:pPr marL="914400" lvl="1" indent="-457200" algn="just">
              <a:buFont typeface="+mj-lt"/>
              <a:buAutoNum type="alphaLcPeriod"/>
            </a:pPr>
            <a:r>
              <a:rPr lang="es-MX" dirty="0">
                <a:effectLst/>
              </a:rPr>
              <a:t>Escrito mediante el cual se designa al oficial de cumplimiento.</a:t>
            </a:r>
          </a:p>
          <a:p>
            <a:pPr marL="914400" lvl="1" indent="-457200" algn="just">
              <a:buFont typeface="+mj-lt"/>
              <a:buAutoNum type="alphaLcPeriod"/>
            </a:pPr>
            <a:r>
              <a:rPr lang="es-MX" dirty="0">
                <a:effectLst/>
              </a:rPr>
              <a:t>Identificación oficial del oficial de cumplimiento</a:t>
            </a:r>
            <a:endParaRPr lang="es-MX" dirty="0"/>
          </a:p>
          <a:p>
            <a:pPr algn="just"/>
            <a:endParaRPr lang="es-MX" sz="2400" dirty="0"/>
          </a:p>
          <a:p>
            <a:pPr algn="just"/>
            <a:r>
              <a:rPr lang="es-MX" sz="2400" dirty="0"/>
              <a:t>Comprobante de domicilio de la entidad</a:t>
            </a:r>
            <a:endParaRPr lang="es-MX" sz="2400" dirty="0">
              <a:effectLst/>
            </a:endParaRPr>
          </a:p>
        </p:txBody>
      </p:sp>
      <p:sp>
        <p:nvSpPr>
          <p:cNvPr id="4" name="Marcador de número de diapositiva 3">
            <a:extLst>
              <a:ext uri="{FF2B5EF4-FFF2-40B4-BE49-F238E27FC236}">
                <a16:creationId xmlns:a16="http://schemas.microsoft.com/office/drawing/2014/main" id="{90184071-5B91-4285-BB4E-089C19A125E7}"/>
              </a:ext>
            </a:extLst>
          </p:cNvPr>
          <p:cNvSpPr>
            <a:spLocks noGrp="1"/>
          </p:cNvSpPr>
          <p:nvPr>
            <p:ph type="sldNum" sz="quarter" idx="12"/>
          </p:nvPr>
        </p:nvSpPr>
        <p:spPr/>
        <p:txBody>
          <a:bodyPr/>
          <a:lstStyle/>
          <a:p>
            <a:fld id="{329019D3-9015-314E-8D2E-E9BD081997F5}" type="slidenum">
              <a:rPr lang="es-ES" smtClean="0"/>
              <a:pPr/>
              <a:t>41</a:t>
            </a:fld>
            <a:endParaRPr lang="es-ES" dirty="0"/>
          </a:p>
        </p:txBody>
      </p:sp>
    </p:spTree>
    <p:extLst>
      <p:ext uri="{BB962C8B-B14F-4D97-AF65-F5344CB8AC3E}">
        <p14:creationId xmlns:p14="http://schemas.microsoft.com/office/powerpoint/2010/main" val="892147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7EB4DF-51C4-461E-B0A5-774870289FC1}"/>
              </a:ext>
            </a:extLst>
          </p:cNvPr>
          <p:cNvSpPr>
            <a:spLocks noGrp="1"/>
          </p:cNvSpPr>
          <p:nvPr>
            <p:ph type="title"/>
          </p:nvPr>
        </p:nvSpPr>
        <p:spPr/>
        <p:txBody>
          <a:bodyPr/>
          <a:lstStyle/>
          <a:p>
            <a:r>
              <a:rPr lang="es-MX" dirty="0">
                <a:latin typeface="+mn-lt"/>
              </a:rPr>
              <a:t>Seguimiento a solicitud</a:t>
            </a:r>
          </a:p>
        </p:txBody>
      </p:sp>
      <p:sp>
        <p:nvSpPr>
          <p:cNvPr id="3" name="Marcador de contenido 2">
            <a:extLst>
              <a:ext uri="{FF2B5EF4-FFF2-40B4-BE49-F238E27FC236}">
                <a16:creationId xmlns:a16="http://schemas.microsoft.com/office/drawing/2014/main" id="{B8FD5964-13F9-4D8C-BD8B-D53AEA9D6BBB}"/>
              </a:ext>
            </a:extLst>
          </p:cNvPr>
          <p:cNvSpPr>
            <a:spLocks noGrp="1"/>
          </p:cNvSpPr>
          <p:nvPr>
            <p:ph idx="1"/>
          </p:nvPr>
        </p:nvSpPr>
        <p:spPr>
          <a:xfrm>
            <a:off x="457200" y="1600204"/>
            <a:ext cx="8419514" cy="4525963"/>
          </a:xfrm>
        </p:spPr>
        <p:txBody>
          <a:bodyPr>
            <a:normAutofit/>
          </a:bodyPr>
          <a:lstStyle/>
          <a:p>
            <a:pPr algn="just"/>
            <a:r>
              <a:rPr lang="es-MX" sz="2400" dirty="0">
                <a:effectLst/>
              </a:rPr>
              <a:t>Una vez transmitida la información y documentación a la CNBV, el portal generará un folio de trámite (ej. “FTSNR00000AAA“), el cual servirá para poder continuar con la gestión de la cuenta.</a:t>
            </a:r>
          </a:p>
          <a:p>
            <a:pPr algn="just"/>
            <a:endParaRPr lang="es-MX" sz="2400" dirty="0"/>
          </a:p>
          <a:p>
            <a:pPr algn="just"/>
            <a:r>
              <a:rPr lang="es-MX" sz="2400" dirty="0"/>
              <a:t>L</a:t>
            </a:r>
            <a:r>
              <a:rPr lang="es-MX" sz="2400" dirty="0">
                <a:effectLst/>
              </a:rPr>
              <a:t>a CNBV realizará la verificación de la información y documentación enviada.</a:t>
            </a:r>
          </a:p>
          <a:p>
            <a:pPr algn="just"/>
            <a:endParaRPr lang="es-MX" sz="2400" dirty="0"/>
          </a:p>
          <a:p>
            <a:pPr algn="just"/>
            <a:r>
              <a:rPr lang="es-MX" sz="2400" dirty="0"/>
              <a:t>E</a:t>
            </a:r>
            <a:r>
              <a:rPr lang="es-MX" sz="2400" dirty="0">
                <a:effectLst/>
              </a:rPr>
              <a:t>n un periodo máximo de 5 días se reflejará en el Portal el estado de su trámite.</a:t>
            </a:r>
          </a:p>
        </p:txBody>
      </p:sp>
      <p:sp>
        <p:nvSpPr>
          <p:cNvPr id="4" name="Marcador de número de diapositiva 3">
            <a:extLst>
              <a:ext uri="{FF2B5EF4-FFF2-40B4-BE49-F238E27FC236}">
                <a16:creationId xmlns:a16="http://schemas.microsoft.com/office/drawing/2014/main" id="{9FABC6DB-6AA8-48F3-BDBB-87EFDBB9689F}"/>
              </a:ext>
            </a:extLst>
          </p:cNvPr>
          <p:cNvSpPr>
            <a:spLocks noGrp="1"/>
          </p:cNvSpPr>
          <p:nvPr>
            <p:ph type="sldNum" sz="quarter" idx="12"/>
          </p:nvPr>
        </p:nvSpPr>
        <p:spPr/>
        <p:txBody>
          <a:bodyPr/>
          <a:lstStyle/>
          <a:p>
            <a:fld id="{329019D3-9015-314E-8D2E-E9BD081997F5}" type="slidenum">
              <a:rPr lang="es-ES" smtClean="0"/>
              <a:pPr/>
              <a:t>42</a:t>
            </a:fld>
            <a:endParaRPr lang="es-ES" dirty="0"/>
          </a:p>
        </p:txBody>
      </p:sp>
    </p:spTree>
    <p:extLst>
      <p:ext uri="{BB962C8B-B14F-4D97-AF65-F5344CB8AC3E}">
        <p14:creationId xmlns:p14="http://schemas.microsoft.com/office/powerpoint/2010/main" val="2859545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4E1184-018E-46D7-96FA-C97671882A4E}"/>
              </a:ext>
            </a:extLst>
          </p:cNvPr>
          <p:cNvSpPr>
            <a:spLocks noGrp="1"/>
          </p:cNvSpPr>
          <p:nvPr>
            <p:ph type="title"/>
          </p:nvPr>
        </p:nvSpPr>
        <p:spPr>
          <a:xfrm>
            <a:off x="655154" y="153092"/>
            <a:ext cx="7886700" cy="801065"/>
          </a:xfrm>
        </p:spPr>
        <p:txBody>
          <a:bodyPr/>
          <a:lstStyle/>
          <a:p>
            <a:r>
              <a:rPr lang="es-MX" dirty="0"/>
              <a:t>Requerimientos técnicos</a:t>
            </a:r>
          </a:p>
        </p:txBody>
      </p:sp>
      <p:sp>
        <p:nvSpPr>
          <p:cNvPr id="3" name="Marcador de contenido 2">
            <a:extLst>
              <a:ext uri="{FF2B5EF4-FFF2-40B4-BE49-F238E27FC236}">
                <a16:creationId xmlns:a16="http://schemas.microsoft.com/office/drawing/2014/main" id="{901C05DC-186A-4886-AE05-B790D30005E5}"/>
              </a:ext>
            </a:extLst>
          </p:cNvPr>
          <p:cNvSpPr>
            <a:spLocks noGrp="1"/>
          </p:cNvSpPr>
          <p:nvPr>
            <p:ph idx="1"/>
          </p:nvPr>
        </p:nvSpPr>
        <p:spPr>
          <a:xfrm>
            <a:off x="628650" y="914400"/>
            <a:ext cx="7886700" cy="5262563"/>
          </a:xfrm>
        </p:spPr>
        <p:txBody>
          <a:bodyPr>
            <a:normAutofit lnSpcReduction="10000"/>
          </a:bodyPr>
          <a:lstStyle/>
          <a:p>
            <a:pPr algn="just"/>
            <a:r>
              <a:rPr lang="es-MX" dirty="0">
                <a:effectLst/>
              </a:rPr>
              <a:t>Los documentos deberán ser digitalizados en formato PDF y ser perfectamente legibles.</a:t>
            </a:r>
          </a:p>
          <a:p>
            <a:pPr algn="just"/>
            <a:endParaRPr lang="es-MX" dirty="0">
              <a:effectLst/>
            </a:endParaRPr>
          </a:p>
          <a:p>
            <a:pPr algn="just"/>
            <a:r>
              <a:rPr lang="es-MX" dirty="0">
                <a:effectLst/>
              </a:rPr>
              <a:t>Configuraciones que pueden ser adecuada para este fin serían:</a:t>
            </a:r>
          </a:p>
          <a:p>
            <a:pPr marL="914400" lvl="1" indent="-457200" algn="just">
              <a:buFont typeface="+mj-lt"/>
              <a:buAutoNum type="alphaLcPeriod"/>
            </a:pPr>
            <a:r>
              <a:rPr lang="es-MX" dirty="0">
                <a:effectLst/>
              </a:rPr>
              <a:t>200 ppp (puntos por pulgada)/ blanco y negro.</a:t>
            </a:r>
          </a:p>
          <a:p>
            <a:pPr marL="914400" lvl="1" indent="-457200" algn="just">
              <a:buFont typeface="+mj-lt"/>
              <a:buAutoNum type="alphaLcPeriod"/>
            </a:pPr>
            <a:r>
              <a:rPr lang="es-MX" dirty="0">
                <a:effectLst/>
              </a:rPr>
              <a:t>150 ppp (puntos por pulgada)/ 16 o 256 tonos de gris.</a:t>
            </a:r>
          </a:p>
          <a:p>
            <a:pPr marL="914400" lvl="1" indent="-457200" algn="just">
              <a:buFont typeface="+mj-lt"/>
              <a:buAutoNum type="alphaLcPeriod"/>
            </a:pPr>
            <a:r>
              <a:rPr lang="es-MX" dirty="0">
                <a:effectLst/>
              </a:rPr>
              <a:t>Un tamaño adecuado no debería de sobrepasar 200 Kb (kilobytes) por cada página.</a:t>
            </a:r>
          </a:p>
          <a:p>
            <a:pPr marL="914400" lvl="1" indent="-457200" algn="just">
              <a:buFont typeface="+mj-lt"/>
              <a:buAutoNum type="alphaLcPeriod"/>
            </a:pPr>
            <a:r>
              <a:rPr lang="es-MX" dirty="0">
                <a:effectLst/>
              </a:rPr>
              <a:t>Se debe de digitalizar cada documento en un solo archivo, por lo que un documento de 10 páginas deberá medir 2,000 Kb como máximo.</a:t>
            </a:r>
          </a:p>
          <a:p>
            <a:pPr marL="914400" lvl="1" indent="-457200" algn="just">
              <a:buFont typeface="+mj-lt"/>
              <a:buAutoNum type="alphaLcPeriod"/>
            </a:pPr>
            <a:r>
              <a:rPr lang="es-MX" dirty="0">
                <a:effectLst/>
              </a:rPr>
              <a:t>Cualquier archivo digitalizado a color no será aceptado.</a:t>
            </a:r>
            <a:endParaRPr lang="es-MX" dirty="0"/>
          </a:p>
        </p:txBody>
      </p:sp>
      <p:sp>
        <p:nvSpPr>
          <p:cNvPr id="4" name="Marcador de número de diapositiva 3">
            <a:extLst>
              <a:ext uri="{FF2B5EF4-FFF2-40B4-BE49-F238E27FC236}">
                <a16:creationId xmlns:a16="http://schemas.microsoft.com/office/drawing/2014/main" id="{1EB59A61-15DB-423A-AB20-42880EF7C203}"/>
              </a:ext>
            </a:extLst>
          </p:cNvPr>
          <p:cNvSpPr>
            <a:spLocks noGrp="1"/>
          </p:cNvSpPr>
          <p:nvPr>
            <p:ph type="sldNum" sz="quarter" idx="12"/>
          </p:nvPr>
        </p:nvSpPr>
        <p:spPr/>
        <p:txBody>
          <a:bodyPr/>
          <a:lstStyle/>
          <a:p>
            <a:fld id="{329019D3-9015-314E-8D2E-E9BD081997F5}" type="slidenum">
              <a:rPr lang="es-ES" smtClean="0"/>
              <a:pPr/>
              <a:t>43</a:t>
            </a:fld>
            <a:endParaRPr lang="es-ES" dirty="0"/>
          </a:p>
        </p:txBody>
      </p:sp>
    </p:spTree>
    <p:extLst>
      <p:ext uri="{BB962C8B-B14F-4D97-AF65-F5344CB8AC3E}">
        <p14:creationId xmlns:p14="http://schemas.microsoft.com/office/powerpoint/2010/main" val="2095149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45EFA-7A7A-4CD1-A8D2-7253A42651D1}"/>
              </a:ext>
            </a:extLst>
          </p:cNvPr>
          <p:cNvSpPr>
            <a:spLocks noGrp="1"/>
          </p:cNvSpPr>
          <p:nvPr>
            <p:ph type="title"/>
          </p:nvPr>
        </p:nvSpPr>
        <p:spPr>
          <a:xfrm>
            <a:off x="457200" y="570060"/>
            <a:ext cx="8229600" cy="1563540"/>
          </a:xfrm>
        </p:spPr>
        <p:txBody>
          <a:bodyPr>
            <a:normAutofit/>
          </a:bodyPr>
          <a:lstStyle/>
          <a:p>
            <a:r>
              <a:rPr lang="es-MX" dirty="0"/>
              <a:t>Generar carta de conformidad</a:t>
            </a:r>
            <a:br>
              <a:rPr lang="es-MX" dirty="0"/>
            </a:br>
            <a:r>
              <a:rPr lang="es-MX" dirty="0"/>
              <a:t>y entregarla a la CNVB</a:t>
            </a:r>
          </a:p>
        </p:txBody>
      </p:sp>
      <p:sp>
        <p:nvSpPr>
          <p:cNvPr id="3" name="Marcador de contenido 2">
            <a:extLst>
              <a:ext uri="{FF2B5EF4-FFF2-40B4-BE49-F238E27FC236}">
                <a16:creationId xmlns:a16="http://schemas.microsoft.com/office/drawing/2014/main" id="{7CCE95E5-B80D-4BDA-B521-D13F43FF8FE3}"/>
              </a:ext>
            </a:extLst>
          </p:cNvPr>
          <p:cNvSpPr>
            <a:spLocks noGrp="1"/>
          </p:cNvSpPr>
          <p:nvPr>
            <p:ph idx="1"/>
          </p:nvPr>
        </p:nvSpPr>
        <p:spPr>
          <a:xfrm>
            <a:off x="430695" y="2464089"/>
            <a:ext cx="8229600" cy="3406625"/>
          </a:xfrm>
        </p:spPr>
        <p:txBody>
          <a:bodyPr>
            <a:normAutofit/>
          </a:bodyPr>
          <a:lstStyle/>
          <a:p>
            <a:pPr algn="just"/>
            <a:r>
              <a:rPr lang="es-MX" sz="2400" dirty="0">
                <a:effectLst/>
              </a:rPr>
              <a:t>Esta carta será generada por el portal SITI en un formato de Microsoft Word y para que sea aceptada por la CNBV no deberá modificarse su contenido, dejando la opción de ajustar el formato sólo a cuestiones de forma(márgenes).</a:t>
            </a:r>
          </a:p>
          <a:p>
            <a:pPr algn="just"/>
            <a:endParaRPr lang="es-MX" sz="2400" dirty="0">
              <a:effectLst/>
            </a:endParaRPr>
          </a:p>
          <a:p>
            <a:pPr algn="just"/>
            <a:r>
              <a:rPr lang="es-MX" sz="2400" dirty="0">
                <a:effectLst/>
              </a:rPr>
              <a:t>Imprimir la carta de conformidad en hoja tamaño carta (de preferencia en hoja membretada)</a:t>
            </a:r>
          </a:p>
        </p:txBody>
      </p:sp>
      <p:sp>
        <p:nvSpPr>
          <p:cNvPr id="4" name="Marcador de número de diapositiva 3">
            <a:extLst>
              <a:ext uri="{FF2B5EF4-FFF2-40B4-BE49-F238E27FC236}">
                <a16:creationId xmlns:a16="http://schemas.microsoft.com/office/drawing/2014/main" id="{98872FC3-62D9-482D-8CDC-F6646811DEB2}"/>
              </a:ext>
            </a:extLst>
          </p:cNvPr>
          <p:cNvSpPr>
            <a:spLocks noGrp="1"/>
          </p:cNvSpPr>
          <p:nvPr>
            <p:ph type="sldNum" sz="quarter" idx="12"/>
          </p:nvPr>
        </p:nvSpPr>
        <p:spPr/>
        <p:txBody>
          <a:bodyPr/>
          <a:lstStyle/>
          <a:p>
            <a:fld id="{329019D3-9015-314E-8D2E-E9BD081997F5}" type="slidenum">
              <a:rPr lang="es-ES" smtClean="0"/>
              <a:pPr/>
              <a:t>44</a:t>
            </a:fld>
            <a:endParaRPr lang="es-ES" dirty="0"/>
          </a:p>
        </p:txBody>
      </p:sp>
    </p:spTree>
    <p:extLst>
      <p:ext uri="{BB962C8B-B14F-4D97-AF65-F5344CB8AC3E}">
        <p14:creationId xmlns:p14="http://schemas.microsoft.com/office/powerpoint/2010/main" val="506314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45EFA-7A7A-4CD1-A8D2-7253A42651D1}"/>
              </a:ext>
            </a:extLst>
          </p:cNvPr>
          <p:cNvSpPr>
            <a:spLocks noGrp="1"/>
          </p:cNvSpPr>
          <p:nvPr>
            <p:ph type="title"/>
          </p:nvPr>
        </p:nvSpPr>
        <p:spPr>
          <a:xfrm>
            <a:off x="457200" y="344773"/>
            <a:ext cx="8229600" cy="1143000"/>
          </a:xfrm>
        </p:spPr>
        <p:txBody>
          <a:bodyPr>
            <a:normAutofit fontScale="90000"/>
          </a:bodyPr>
          <a:lstStyle/>
          <a:p>
            <a:r>
              <a:rPr lang="es-MX" dirty="0">
                <a:latin typeface="+mn-lt"/>
              </a:rPr>
              <a:t>Generar carta de conformidad</a:t>
            </a:r>
            <a:br>
              <a:rPr lang="es-MX" dirty="0">
                <a:latin typeface="+mn-lt"/>
              </a:rPr>
            </a:br>
            <a:r>
              <a:rPr lang="es-MX" dirty="0">
                <a:latin typeface="+mn-lt"/>
              </a:rPr>
              <a:t>y entregarla a la CNVB</a:t>
            </a:r>
          </a:p>
        </p:txBody>
      </p:sp>
      <p:sp>
        <p:nvSpPr>
          <p:cNvPr id="3" name="Marcador de contenido 2">
            <a:extLst>
              <a:ext uri="{FF2B5EF4-FFF2-40B4-BE49-F238E27FC236}">
                <a16:creationId xmlns:a16="http://schemas.microsoft.com/office/drawing/2014/main" id="{7CCE95E5-B80D-4BDA-B521-D13F43FF8FE3}"/>
              </a:ext>
            </a:extLst>
          </p:cNvPr>
          <p:cNvSpPr>
            <a:spLocks noGrp="1"/>
          </p:cNvSpPr>
          <p:nvPr>
            <p:ph idx="1"/>
          </p:nvPr>
        </p:nvSpPr>
        <p:spPr>
          <a:xfrm>
            <a:off x="430695" y="1655706"/>
            <a:ext cx="8229600" cy="4311435"/>
          </a:xfrm>
        </p:spPr>
        <p:txBody>
          <a:bodyPr>
            <a:noAutofit/>
          </a:bodyPr>
          <a:lstStyle/>
          <a:p>
            <a:pPr algn="just"/>
            <a:r>
              <a:rPr lang="es-MX" sz="2400" dirty="0">
                <a:effectLst/>
              </a:rPr>
              <a:t>Entregar la carta por mensajería especializada o Servicio Postal Mexicano o de manera presencial en la Oficialía de Partes de la CNBV en atención a la Vicepresidencia de Supervisión de Procesos Preventivos a la siguiente dirección:</a:t>
            </a:r>
          </a:p>
          <a:p>
            <a:pPr marL="0" indent="0" algn="just">
              <a:buNone/>
            </a:pPr>
            <a:endParaRPr lang="es-MX" sz="2400" dirty="0">
              <a:effectLst/>
            </a:endParaRPr>
          </a:p>
          <a:p>
            <a:pPr lvl="1" algn="just"/>
            <a:r>
              <a:rPr lang="es-MX" dirty="0">
                <a:effectLst/>
              </a:rPr>
              <a:t>Insurgentes Sur 1971, Conjunto Plaza Inn, nivel fuente, Colonia Guadalupe Inn, Alcaldía Álvaro Obregón, C.P. 01020, CDMX</a:t>
            </a:r>
          </a:p>
          <a:p>
            <a:pPr algn="just"/>
            <a:endParaRPr lang="es-MX" sz="2400" dirty="0"/>
          </a:p>
          <a:p>
            <a:pPr algn="just"/>
            <a:r>
              <a:rPr lang="es-MX" sz="2400" dirty="0">
                <a:effectLst/>
              </a:rPr>
              <a:t>Esperar la respuesta por parte de la CNBV en la que se le asignará su cuenta única SITI, la cual se le enviará al domicilio que valido.</a:t>
            </a:r>
            <a:endParaRPr lang="es-MX" sz="2400" dirty="0"/>
          </a:p>
        </p:txBody>
      </p:sp>
      <p:sp>
        <p:nvSpPr>
          <p:cNvPr id="4" name="Marcador de número de diapositiva 3">
            <a:extLst>
              <a:ext uri="{FF2B5EF4-FFF2-40B4-BE49-F238E27FC236}">
                <a16:creationId xmlns:a16="http://schemas.microsoft.com/office/drawing/2014/main" id="{98872FC3-62D9-482D-8CDC-F6646811DEB2}"/>
              </a:ext>
            </a:extLst>
          </p:cNvPr>
          <p:cNvSpPr>
            <a:spLocks noGrp="1"/>
          </p:cNvSpPr>
          <p:nvPr>
            <p:ph type="sldNum" sz="quarter" idx="12"/>
          </p:nvPr>
        </p:nvSpPr>
        <p:spPr/>
        <p:txBody>
          <a:bodyPr/>
          <a:lstStyle/>
          <a:p>
            <a:fld id="{329019D3-9015-314E-8D2E-E9BD081997F5}" type="slidenum">
              <a:rPr lang="es-ES" smtClean="0"/>
              <a:pPr/>
              <a:t>45</a:t>
            </a:fld>
            <a:endParaRPr lang="es-ES" dirty="0"/>
          </a:p>
        </p:txBody>
      </p:sp>
    </p:spTree>
    <p:extLst>
      <p:ext uri="{BB962C8B-B14F-4D97-AF65-F5344CB8AC3E}">
        <p14:creationId xmlns:p14="http://schemas.microsoft.com/office/powerpoint/2010/main" val="1024527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745EFA-7A7A-4CD1-A8D2-7253A42651D1}"/>
              </a:ext>
            </a:extLst>
          </p:cNvPr>
          <p:cNvSpPr>
            <a:spLocks noGrp="1"/>
          </p:cNvSpPr>
          <p:nvPr>
            <p:ph type="title"/>
          </p:nvPr>
        </p:nvSpPr>
        <p:spPr>
          <a:xfrm>
            <a:off x="457200" y="344773"/>
            <a:ext cx="8229600" cy="1143000"/>
          </a:xfrm>
        </p:spPr>
        <p:txBody>
          <a:bodyPr>
            <a:normAutofit fontScale="90000"/>
          </a:bodyPr>
          <a:lstStyle/>
          <a:p>
            <a:r>
              <a:rPr lang="es-MX" dirty="0">
                <a:latin typeface="+mn-lt"/>
              </a:rPr>
              <a:t>Generar carta de conformidad</a:t>
            </a:r>
            <a:br>
              <a:rPr lang="es-MX" dirty="0">
                <a:latin typeface="+mn-lt"/>
              </a:rPr>
            </a:br>
            <a:r>
              <a:rPr lang="es-MX" dirty="0">
                <a:latin typeface="+mn-lt"/>
              </a:rPr>
              <a:t>y entregarla a la CNVB</a:t>
            </a:r>
          </a:p>
        </p:txBody>
      </p:sp>
      <p:sp>
        <p:nvSpPr>
          <p:cNvPr id="3" name="Marcador de contenido 2">
            <a:extLst>
              <a:ext uri="{FF2B5EF4-FFF2-40B4-BE49-F238E27FC236}">
                <a16:creationId xmlns:a16="http://schemas.microsoft.com/office/drawing/2014/main" id="{7CCE95E5-B80D-4BDA-B521-D13F43FF8FE3}"/>
              </a:ext>
            </a:extLst>
          </p:cNvPr>
          <p:cNvSpPr>
            <a:spLocks noGrp="1"/>
          </p:cNvSpPr>
          <p:nvPr>
            <p:ph idx="1"/>
          </p:nvPr>
        </p:nvSpPr>
        <p:spPr>
          <a:xfrm>
            <a:off x="430695" y="1655706"/>
            <a:ext cx="8229600" cy="4311435"/>
          </a:xfrm>
        </p:spPr>
        <p:txBody>
          <a:bodyPr>
            <a:noAutofit/>
          </a:bodyPr>
          <a:lstStyle/>
          <a:p>
            <a:pPr algn="just"/>
            <a:r>
              <a:rPr lang="es-MX" sz="2600" dirty="0"/>
              <a:t>Por pandemia se envía por correo electrónico a la dirección siguiente: </a:t>
            </a:r>
            <a:r>
              <a:rPr lang="es-MX" sz="2600" dirty="0">
                <a:hlinkClick r:id="rId2"/>
              </a:rPr>
              <a:t>prevencion.lavado@cnbv.gob.mx</a:t>
            </a:r>
            <a:r>
              <a:rPr lang="es-MX" sz="2600" dirty="0"/>
              <a:t> debiendo ser en formato .PDF</a:t>
            </a:r>
          </a:p>
          <a:p>
            <a:pPr marL="0" indent="0" algn="just">
              <a:buNone/>
            </a:pPr>
            <a:endParaRPr lang="es-MX" sz="2400" dirty="0"/>
          </a:p>
          <a:p>
            <a:pPr algn="just"/>
            <a:r>
              <a:rPr lang="es-MX" sz="2400" dirty="0"/>
              <a:t>Esperar la respuesta por parte de la CNBV en la que se le asignará su cuenta única SITI, la cual se le enviará al representante legal u oficial de cumplimiento.</a:t>
            </a:r>
          </a:p>
          <a:p>
            <a:pPr algn="just"/>
            <a:endParaRPr lang="es-MX" sz="2400" dirty="0"/>
          </a:p>
          <a:p>
            <a:pPr algn="just"/>
            <a:endParaRPr lang="es-MX" sz="2400" dirty="0"/>
          </a:p>
        </p:txBody>
      </p:sp>
      <p:sp>
        <p:nvSpPr>
          <p:cNvPr id="4" name="Marcador de número de diapositiva 3">
            <a:extLst>
              <a:ext uri="{FF2B5EF4-FFF2-40B4-BE49-F238E27FC236}">
                <a16:creationId xmlns:a16="http://schemas.microsoft.com/office/drawing/2014/main" id="{98872FC3-62D9-482D-8CDC-F6646811DEB2}"/>
              </a:ext>
            </a:extLst>
          </p:cNvPr>
          <p:cNvSpPr>
            <a:spLocks noGrp="1"/>
          </p:cNvSpPr>
          <p:nvPr>
            <p:ph type="sldNum" sz="quarter" idx="12"/>
          </p:nvPr>
        </p:nvSpPr>
        <p:spPr/>
        <p:txBody>
          <a:bodyPr/>
          <a:lstStyle/>
          <a:p>
            <a:fld id="{329019D3-9015-314E-8D2E-E9BD081997F5}" type="slidenum">
              <a:rPr lang="es-ES" smtClean="0"/>
              <a:pPr/>
              <a:t>46</a:t>
            </a:fld>
            <a:endParaRPr lang="es-ES" dirty="0"/>
          </a:p>
        </p:txBody>
      </p:sp>
    </p:spTree>
    <p:extLst>
      <p:ext uri="{BB962C8B-B14F-4D97-AF65-F5344CB8AC3E}">
        <p14:creationId xmlns:p14="http://schemas.microsoft.com/office/powerpoint/2010/main" val="2003509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CB6097-30B4-4D00-979E-65CC2FD4E4B6}"/>
              </a:ext>
            </a:extLst>
          </p:cNvPr>
          <p:cNvSpPr>
            <a:spLocks noGrp="1"/>
          </p:cNvSpPr>
          <p:nvPr>
            <p:ph type="title"/>
          </p:nvPr>
        </p:nvSpPr>
        <p:spPr/>
        <p:txBody>
          <a:bodyPr/>
          <a:lstStyle/>
          <a:p>
            <a:r>
              <a:rPr lang="es-MX" dirty="0">
                <a:latin typeface="+mn-lt"/>
              </a:rPr>
              <a:t>Activar cuenta única SITI</a:t>
            </a:r>
          </a:p>
        </p:txBody>
      </p:sp>
      <p:sp>
        <p:nvSpPr>
          <p:cNvPr id="3" name="Marcador de contenido 2">
            <a:extLst>
              <a:ext uri="{FF2B5EF4-FFF2-40B4-BE49-F238E27FC236}">
                <a16:creationId xmlns:a16="http://schemas.microsoft.com/office/drawing/2014/main" id="{5C6CA7A8-DB60-4CE6-9870-D8B3BFDEA4BB}"/>
              </a:ext>
            </a:extLst>
          </p:cNvPr>
          <p:cNvSpPr>
            <a:spLocks noGrp="1"/>
          </p:cNvSpPr>
          <p:nvPr>
            <p:ph idx="1"/>
          </p:nvPr>
        </p:nvSpPr>
        <p:spPr/>
        <p:txBody>
          <a:bodyPr>
            <a:normAutofit lnSpcReduction="10000"/>
          </a:bodyPr>
          <a:lstStyle/>
          <a:p>
            <a:pPr algn="just"/>
            <a:r>
              <a:rPr lang="es-MX" sz="2400" dirty="0">
                <a:effectLst/>
              </a:rPr>
              <a:t>La CNBV enviará por mensajería la cuenta única SITI (esta se ingresará en el campo “usuario”) y una clave de activación.</a:t>
            </a:r>
          </a:p>
          <a:p>
            <a:pPr algn="just"/>
            <a:endParaRPr lang="es-MX" sz="2400" dirty="0"/>
          </a:p>
          <a:p>
            <a:pPr algn="just"/>
            <a:r>
              <a:rPr lang="es-MX" sz="2400" dirty="0">
                <a:effectLst/>
              </a:rPr>
              <a:t>Ingresar al portal para activar su cuenta.</a:t>
            </a:r>
          </a:p>
          <a:p>
            <a:pPr algn="just"/>
            <a:endParaRPr lang="es-MX" sz="2400" dirty="0"/>
          </a:p>
          <a:p>
            <a:pPr algn="just"/>
            <a:r>
              <a:rPr lang="es-MX" sz="2400" dirty="0">
                <a:effectLst/>
              </a:rPr>
              <a:t>Al activar su cuenta, </a:t>
            </a:r>
            <a:r>
              <a:rPr lang="es-MX" sz="2400" b="1" dirty="0">
                <a:effectLst/>
              </a:rPr>
              <a:t>deberá generar su contraseña </a:t>
            </a:r>
            <a:r>
              <a:rPr lang="es-MX" sz="2400" dirty="0">
                <a:effectLst/>
              </a:rPr>
              <a:t>la cual junto con su cuenta única SITI, será el medio para utilizar el portal SITI.</a:t>
            </a:r>
          </a:p>
          <a:p>
            <a:pPr algn="just"/>
            <a:endParaRPr lang="es-MX" sz="2400" dirty="0"/>
          </a:p>
          <a:p>
            <a:pPr algn="just"/>
            <a:r>
              <a:rPr lang="es-MX" sz="2400" dirty="0"/>
              <a:t>Considerar </a:t>
            </a:r>
            <a:r>
              <a:rPr lang="es-MX" sz="2400" dirty="0">
                <a:effectLst/>
              </a:rPr>
              <a:t> las medidas necesarias para resguardar su cuenta única SITI y su contraseña</a:t>
            </a:r>
            <a:endParaRPr lang="es-MX" sz="2400" dirty="0"/>
          </a:p>
        </p:txBody>
      </p:sp>
      <p:sp>
        <p:nvSpPr>
          <p:cNvPr id="4" name="Marcador de número de diapositiva 3">
            <a:extLst>
              <a:ext uri="{FF2B5EF4-FFF2-40B4-BE49-F238E27FC236}">
                <a16:creationId xmlns:a16="http://schemas.microsoft.com/office/drawing/2014/main" id="{F2BA97B7-CA5A-4BDC-806D-B95B85B1391F}"/>
              </a:ext>
            </a:extLst>
          </p:cNvPr>
          <p:cNvSpPr>
            <a:spLocks noGrp="1"/>
          </p:cNvSpPr>
          <p:nvPr>
            <p:ph type="sldNum" sz="quarter" idx="12"/>
          </p:nvPr>
        </p:nvSpPr>
        <p:spPr/>
        <p:txBody>
          <a:bodyPr/>
          <a:lstStyle/>
          <a:p>
            <a:fld id="{329019D3-9015-314E-8D2E-E9BD081997F5}" type="slidenum">
              <a:rPr lang="es-ES" smtClean="0"/>
              <a:pPr/>
              <a:t>47</a:t>
            </a:fld>
            <a:endParaRPr lang="es-ES" dirty="0"/>
          </a:p>
        </p:txBody>
      </p:sp>
    </p:spTree>
    <p:extLst>
      <p:ext uri="{BB962C8B-B14F-4D97-AF65-F5344CB8AC3E}">
        <p14:creationId xmlns:p14="http://schemas.microsoft.com/office/powerpoint/2010/main" val="1716893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3CA3A9-2A06-4E92-B9F4-A01E34D1FE51}"/>
              </a:ext>
            </a:extLst>
          </p:cNvPr>
          <p:cNvSpPr>
            <a:spLocks noGrp="1"/>
          </p:cNvSpPr>
          <p:nvPr>
            <p:ph type="title"/>
          </p:nvPr>
        </p:nvSpPr>
        <p:spPr>
          <a:xfrm>
            <a:off x="637742" y="795339"/>
            <a:ext cx="7886700" cy="2852737"/>
          </a:xfrm>
        </p:spPr>
        <p:txBody>
          <a:bodyPr>
            <a:normAutofit/>
          </a:bodyPr>
          <a:lstStyle/>
          <a:p>
            <a:r>
              <a:rPr lang="es-MX" sz="4400" b="1" dirty="0">
                <a:solidFill>
                  <a:srgbClr val="333333"/>
                </a:solidFill>
                <a:effectLst/>
                <a:latin typeface="+mn-lt"/>
                <a:ea typeface="Times New Roman" panose="02020603050405020304" pitchFamily="18" charset="0"/>
                <a:cs typeface="Open Sans" panose="020B0606030504020204" pitchFamily="34" charset="0"/>
              </a:rPr>
              <a:t>TEMA II</a:t>
            </a:r>
            <a:br>
              <a:rPr lang="es-MX" sz="4400" b="1" dirty="0">
                <a:solidFill>
                  <a:srgbClr val="333333"/>
                </a:solidFill>
                <a:effectLst/>
                <a:latin typeface="+mn-lt"/>
                <a:ea typeface="Times New Roman" panose="02020603050405020304" pitchFamily="18" charset="0"/>
                <a:cs typeface="Open Sans" panose="020B0606030504020204" pitchFamily="34" charset="0"/>
              </a:rPr>
            </a:br>
            <a:br>
              <a:rPr lang="es-MX" sz="4400" b="1" dirty="0">
                <a:solidFill>
                  <a:srgbClr val="333333"/>
                </a:solidFill>
                <a:effectLst/>
                <a:latin typeface="+mn-lt"/>
                <a:ea typeface="Times New Roman" panose="02020603050405020304" pitchFamily="18" charset="0"/>
                <a:cs typeface="Open Sans" panose="020B0606030504020204" pitchFamily="34" charset="0"/>
              </a:rPr>
            </a:br>
            <a:r>
              <a:rPr lang="es-MX" sz="4400" b="1" dirty="0">
                <a:solidFill>
                  <a:srgbClr val="333333"/>
                </a:solidFill>
                <a:effectLst/>
                <a:latin typeface="+mn-lt"/>
                <a:ea typeface="Times New Roman" panose="02020603050405020304" pitchFamily="18" charset="0"/>
                <a:cs typeface="Open Sans" panose="020B0606030504020204" pitchFamily="34" charset="0"/>
              </a:rPr>
              <a:t>PRINCIPALES OBLIGACIONES POR CUMPLIR A LA CONDUSEF</a:t>
            </a:r>
            <a:endParaRPr lang="es-MX" sz="4400" dirty="0">
              <a:latin typeface="+mn-lt"/>
            </a:endParaRPr>
          </a:p>
        </p:txBody>
      </p:sp>
      <p:sp>
        <p:nvSpPr>
          <p:cNvPr id="3" name="Marcador de texto 2">
            <a:extLst>
              <a:ext uri="{FF2B5EF4-FFF2-40B4-BE49-F238E27FC236}">
                <a16:creationId xmlns:a16="http://schemas.microsoft.com/office/drawing/2014/main" id="{F262D489-95D8-4253-A52C-55AE0432E633}"/>
              </a:ext>
            </a:extLst>
          </p:cNvPr>
          <p:cNvSpPr>
            <a:spLocks noGrp="1"/>
          </p:cNvSpPr>
          <p:nvPr>
            <p:ph type="body" idx="1"/>
          </p:nvPr>
        </p:nvSpPr>
        <p:spPr>
          <a:xfrm>
            <a:off x="540760" y="3722049"/>
            <a:ext cx="7886700" cy="790919"/>
          </a:xfrm>
        </p:spPr>
        <p:txBody>
          <a:bodyPr/>
          <a:lstStyle/>
          <a:p>
            <a:r>
              <a:rPr lang="es-MX" dirty="0"/>
              <a:t>https://www.gob.mx/condusef/acciones-y-programas/tramites-y-servicios-condusef</a:t>
            </a:r>
          </a:p>
        </p:txBody>
      </p:sp>
      <p:sp>
        <p:nvSpPr>
          <p:cNvPr id="4" name="Marcador de número de diapositiva 3">
            <a:extLst>
              <a:ext uri="{FF2B5EF4-FFF2-40B4-BE49-F238E27FC236}">
                <a16:creationId xmlns:a16="http://schemas.microsoft.com/office/drawing/2014/main" id="{474E53C1-8C31-43AA-A04A-8313E37BD597}"/>
              </a:ext>
            </a:extLst>
          </p:cNvPr>
          <p:cNvSpPr>
            <a:spLocks noGrp="1"/>
          </p:cNvSpPr>
          <p:nvPr>
            <p:ph type="sldNum" sz="quarter" idx="12"/>
          </p:nvPr>
        </p:nvSpPr>
        <p:spPr/>
        <p:txBody>
          <a:bodyPr/>
          <a:lstStyle/>
          <a:p>
            <a:fld id="{571507EF-FDAC-4106-916F-1D34F66C5FE6}" type="slidenum">
              <a:rPr lang="es-MX" smtClean="0"/>
              <a:t>48</a:t>
            </a:fld>
            <a:endParaRPr lang="es-MX" dirty="0"/>
          </a:p>
        </p:txBody>
      </p:sp>
      <p:sp>
        <p:nvSpPr>
          <p:cNvPr id="5" name="Subtítulo 2">
            <a:extLst>
              <a:ext uri="{FF2B5EF4-FFF2-40B4-BE49-F238E27FC236}">
                <a16:creationId xmlns:a16="http://schemas.microsoft.com/office/drawing/2014/main" id="{25A99DE3-3E34-BA05-B09A-037FD8FC8D65}"/>
              </a:ext>
            </a:extLst>
          </p:cNvPr>
          <p:cNvSpPr txBox="1">
            <a:spLocks/>
          </p:cNvSpPr>
          <p:nvPr/>
        </p:nvSpPr>
        <p:spPr>
          <a:xfrm>
            <a:off x="623888" y="5291828"/>
            <a:ext cx="7886700" cy="936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s-MX" sz="2000" b="1"/>
              <a:t>Material elaborado por:</a:t>
            </a:r>
          </a:p>
          <a:p>
            <a:pPr algn="ctr"/>
            <a:r>
              <a:rPr lang="es-MX" sz="2000" b="1"/>
              <a:t>Mtro. Miguel Angel Díaz Pérez</a:t>
            </a:r>
            <a:endParaRPr lang="es-MX" sz="2000" b="1" dirty="0"/>
          </a:p>
        </p:txBody>
      </p:sp>
    </p:spTree>
    <p:extLst>
      <p:ext uri="{BB962C8B-B14F-4D97-AF65-F5344CB8AC3E}">
        <p14:creationId xmlns:p14="http://schemas.microsoft.com/office/powerpoint/2010/main" val="2049441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7860FD-B1EF-B314-A3BF-C41A9A543177}"/>
              </a:ext>
            </a:extLst>
          </p:cNvPr>
          <p:cNvSpPr>
            <a:spLocks noGrp="1"/>
          </p:cNvSpPr>
          <p:nvPr>
            <p:ph type="title"/>
          </p:nvPr>
        </p:nvSpPr>
        <p:spPr/>
        <p:txBody>
          <a:bodyPr>
            <a:normAutofit/>
          </a:bodyPr>
          <a:lstStyle/>
          <a:p>
            <a:r>
              <a:rPr lang="es-MX" sz="4000" dirty="0">
                <a:solidFill>
                  <a:srgbClr val="000000"/>
                </a:solidFill>
                <a:effectLst/>
                <a:ea typeface="Times New Roman" panose="02020603050405020304" pitchFamily="18" charset="0"/>
              </a:rPr>
              <a:t>Pre registro, Plan General de Funcionamiento</a:t>
            </a:r>
            <a:endParaRPr lang="es-MX" dirty="0"/>
          </a:p>
        </p:txBody>
      </p:sp>
      <p:sp>
        <p:nvSpPr>
          <p:cNvPr id="3" name="Marcador de contenido 2">
            <a:extLst>
              <a:ext uri="{FF2B5EF4-FFF2-40B4-BE49-F238E27FC236}">
                <a16:creationId xmlns:a16="http://schemas.microsoft.com/office/drawing/2014/main" id="{1433D2A9-899F-5C08-959E-92AE8AF52B4D}"/>
              </a:ext>
            </a:extLst>
          </p:cNvPr>
          <p:cNvSpPr>
            <a:spLocks noGrp="1"/>
          </p:cNvSpPr>
          <p:nvPr>
            <p:ph idx="1"/>
          </p:nvPr>
        </p:nvSpPr>
        <p:spPr/>
        <p:txBody>
          <a:bodyPr>
            <a:normAutofit/>
          </a:bodyPr>
          <a:lstStyle/>
          <a:p>
            <a:pPr marL="0" indent="0" algn="just">
              <a:buNone/>
            </a:pPr>
            <a:r>
              <a:rPr lang="es-MX" sz="2400" dirty="0"/>
              <a:t>De lo más novedoso la elaboración de un Plan General de funcionamiento, el cual deberá cuidar lo previsto en la Guía proporcionada por la CONDUSEF y deberá contener lo siguiente:</a:t>
            </a:r>
          </a:p>
          <a:p>
            <a:pPr marL="0" indent="0" algn="just">
              <a:buNone/>
            </a:pPr>
            <a:endParaRPr lang="es-MX" sz="2400" dirty="0"/>
          </a:p>
          <a:p>
            <a:pPr algn="just"/>
            <a:r>
              <a:rPr lang="es-MX" sz="2400" dirty="0"/>
              <a:t>Introducción</a:t>
            </a:r>
          </a:p>
          <a:p>
            <a:pPr algn="just"/>
            <a:r>
              <a:rPr lang="es-MX" sz="2400" dirty="0"/>
              <a:t>Justificación</a:t>
            </a:r>
          </a:p>
          <a:p>
            <a:pPr algn="just"/>
            <a:r>
              <a:rPr lang="es-MX" sz="2400" dirty="0"/>
              <a:t>Propósito</a:t>
            </a:r>
          </a:p>
          <a:p>
            <a:pPr algn="just"/>
            <a:r>
              <a:rPr lang="es-MX" sz="2400" dirty="0"/>
              <a:t>Ámbito de aplicación</a:t>
            </a:r>
          </a:p>
          <a:p>
            <a:pPr algn="just"/>
            <a:r>
              <a:rPr lang="es-MX" sz="2400" dirty="0"/>
              <a:t>Objeto social</a:t>
            </a:r>
          </a:p>
        </p:txBody>
      </p:sp>
      <p:sp>
        <p:nvSpPr>
          <p:cNvPr id="4" name="Marcador de número de diapositiva 3">
            <a:extLst>
              <a:ext uri="{FF2B5EF4-FFF2-40B4-BE49-F238E27FC236}">
                <a16:creationId xmlns:a16="http://schemas.microsoft.com/office/drawing/2014/main" id="{48655A06-38D2-C8E8-A247-92161C016324}"/>
              </a:ext>
            </a:extLst>
          </p:cNvPr>
          <p:cNvSpPr>
            <a:spLocks noGrp="1"/>
          </p:cNvSpPr>
          <p:nvPr>
            <p:ph type="sldNum" sz="quarter" idx="12"/>
          </p:nvPr>
        </p:nvSpPr>
        <p:spPr/>
        <p:txBody>
          <a:bodyPr/>
          <a:lstStyle/>
          <a:p>
            <a:fld id="{571507EF-FDAC-4106-916F-1D34F66C5FE6}" type="slidenum">
              <a:rPr lang="es-MX" smtClean="0"/>
              <a:t>49</a:t>
            </a:fld>
            <a:endParaRPr lang="es-MX" dirty="0"/>
          </a:p>
        </p:txBody>
      </p:sp>
    </p:spTree>
    <p:extLst>
      <p:ext uri="{BB962C8B-B14F-4D97-AF65-F5344CB8AC3E}">
        <p14:creationId xmlns:p14="http://schemas.microsoft.com/office/powerpoint/2010/main" val="184441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D33F65-A227-4F6E-B7D9-51C851DE82E3}"/>
              </a:ext>
            </a:extLst>
          </p:cNvPr>
          <p:cNvSpPr>
            <a:spLocks noGrp="1"/>
          </p:cNvSpPr>
          <p:nvPr>
            <p:ph type="title"/>
          </p:nvPr>
        </p:nvSpPr>
        <p:spPr>
          <a:xfrm>
            <a:off x="628650" y="113336"/>
            <a:ext cx="7886700" cy="708300"/>
          </a:xfrm>
        </p:spPr>
        <p:txBody>
          <a:bodyPr/>
          <a:lstStyle/>
          <a:p>
            <a:r>
              <a:rPr lang="es-MX" dirty="0"/>
              <a:t>Temario</a:t>
            </a:r>
          </a:p>
        </p:txBody>
      </p:sp>
      <p:sp>
        <p:nvSpPr>
          <p:cNvPr id="3" name="Marcador de contenido 2">
            <a:extLst>
              <a:ext uri="{FF2B5EF4-FFF2-40B4-BE49-F238E27FC236}">
                <a16:creationId xmlns:a16="http://schemas.microsoft.com/office/drawing/2014/main" id="{1028E467-8E12-4444-99BE-8547609215AD}"/>
              </a:ext>
            </a:extLst>
          </p:cNvPr>
          <p:cNvSpPr>
            <a:spLocks noGrp="1"/>
          </p:cNvSpPr>
          <p:nvPr>
            <p:ph idx="1"/>
          </p:nvPr>
        </p:nvSpPr>
        <p:spPr>
          <a:xfrm>
            <a:off x="522633" y="858215"/>
            <a:ext cx="7886700" cy="5277541"/>
          </a:xfrm>
        </p:spPr>
        <p:txBody>
          <a:bodyPr>
            <a:noAutofit/>
          </a:bodyPr>
          <a:lstStyle/>
          <a:p>
            <a:pPr marL="457200" lvl="0" indent="-457200">
              <a:buFont typeface="+mj-lt"/>
              <a:buAutoNum type="alphaLcPeriod" startAt="5"/>
            </a:pPr>
            <a:r>
              <a:rPr lang="es-MX" sz="2400" dirty="0">
                <a:solidFill>
                  <a:srgbClr val="333333"/>
                </a:solidFill>
                <a:effectLst/>
                <a:ea typeface="Times New Roman" panose="02020603050405020304" pitchFamily="18" charset="0"/>
                <a:cs typeface="Open Sans" panose="020B0606030504020204" pitchFamily="34" charset="0"/>
              </a:rPr>
              <a:t>Obligación de retener ISR e IVA de los intereses</a:t>
            </a:r>
            <a:endParaRPr lang="es-MX" sz="2400" dirty="0">
              <a:effectLst/>
              <a:ea typeface="Times New Roman" panose="02020603050405020304" pitchFamily="18" charset="0"/>
            </a:endParaRPr>
          </a:p>
          <a:p>
            <a:pPr marL="342900" lvl="0" indent="-342900">
              <a:buFont typeface="+mj-lt"/>
              <a:buAutoNum type="alphaLcPeriod" startAt="5"/>
            </a:pPr>
            <a:r>
              <a:rPr lang="es-MX" sz="2400" dirty="0">
                <a:solidFill>
                  <a:srgbClr val="333333"/>
                </a:solidFill>
                <a:effectLst/>
                <a:ea typeface="Times New Roman" panose="02020603050405020304" pitchFamily="18" charset="0"/>
                <a:cs typeface="Open Sans" panose="020B0606030504020204" pitchFamily="34" charset="0"/>
              </a:rPr>
              <a:t>Arrendamiento financiero</a:t>
            </a:r>
            <a:endParaRPr lang="es-MX" sz="2400" dirty="0">
              <a:effectLst/>
              <a:ea typeface="Times New Roman" panose="02020603050405020304" pitchFamily="18" charset="0"/>
            </a:endParaRPr>
          </a:p>
          <a:p>
            <a:pPr marL="342900" lvl="0" indent="-342900">
              <a:buFont typeface="+mj-lt"/>
              <a:buAutoNum type="alphaLcPeriod" startAt="5"/>
            </a:pPr>
            <a:r>
              <a:rPr lang="es-MX" sz="2400" dirty="0">
                <a:solidFill>
                  <a:srgbClr val="333333"/>
                </a:solidFill>
                <a:effectLst/>
                <a:ea typeface="Times New Roman" panose="02020603050405020304" pitchFamily="18" charset="0"/>
                <a:cs typeface="Open Sans" panose="020B0606030504020204" pitchFamily="34" charset="0"/>
              </a:rPr>
              <a:t>Fideicomiso</a:t>
            </a:r>
            <a:endParaRPr lang="es-MX" sz="2400" dirty="0">
              <a:effectLst/>
              <a:ea typeface="Times New Roman" panose="02020603050405020304" pitchFamily="18" charset="0"/>
            </a:endParaRPr>
          </a:p>
          <a:p>
            <a:pPr marL="342900" lvl="0" indent="-342900">
              <a:buFont typeface="+mj-lt"/>
              <a:buAutoNum type="alphaLcPeriod" startAt="5"/>
            </a:pPr>
            <a:r>
              <a:rPr lang="es-MX" sz="2400" dirty="0">
                <a:solidFill>
                  <a:srgbClr val="333333"/>
                </a:solidFill>
                <a:effectLst/>
                <a:ea typeface="Times New Roman" panose="02020603050405020304" pitchFamily="18" charset="0"/>
                <a:cs typeface="Open Sans" panose="020B0606030504020204" pitchFamily="34" charset="0"/>
              </a:rPr>
              <a:t>Obligaciones de presentación de declaraciones</a:t>
            </a:r>
            <a:endParaRPr lang="es-MX" sz="2400" dirty="0">
              <a:effectLst/>
              <a:ea typeface="Times New Roman" panose="02020603050405020304" pitchFamily="18" charset="0"/>
            </a:endParaRPr>
          </a:p>
          <a:p>
            <a:pPr marL="342900" lvl="0" indent="-342900">
              <a:buFont typeface="+mj-lt"/>
              <a:buAutoNum type="alphaLcPeriod" startAt="5"/>
            </a:pPr>
            <a:r>
              <a:rPr lang="es-MX" sz="2400" dirty="0">
                <a:solidFill>
                  <a:srgbClr val="333333"/>
                </a:solidFill>
                <a:effectLst/>
                <a:ea typeface="Times New Roman" panose="02020603050405020304" pitchFamily="18" charset="0"/>
                <a:cs typeface="Open Sans" panose="020B0606030504020204" pitchFamily="34" charset="0"/>
              </a:rPr>
              <a:t>Principales NIF aplicables a la información financiera</a:t>
            </a:r>
          </a:p>
          <a:p>
            <a:pPr marL="0" lvl="0" indent="0">
              <a:buNone/>
            </a:pPr>
            <a:endParaRPr lang="es-MX" sz="2400" dirty="0">
              <a:solidFill>
                <a:srgbClr val="333333"/>
              </a:solidFill>
              <a:ea typeface="Times New Roman" panose="02020603050405020304" pitchFamily="18" charset="0"/>
              <a:cs typeface="Open Sans" panose="020B0606030504020204" pitchFamily="34" charset="0"/>
            </a:endParaRPr>
          </a:p>
          <a:p>
            <a:pPr marL="514350" lvl="0" indent="-514350">
              <a:buFont typeface="+mj-lt"/>
              <a:buAutoNum type="romanUcPeriod" startAt="5"/>
            </a:pPr>
            <a:r>
              <a:rPr lang="es-MX" sz="2400" b="1" dirty="0">
                <a:solidFill>
                  <a:srgbClr val="333333"/>
                </a:solidFill>
                <a:effectLst/>
                <a:ea typeface="Times New Roman" panose="02020603050405020304" pitchFamily="18" charset="0"/>
                <a:cs typeface="Open Sans" panose="020B0606030504020204" pitchFamily="34" charset="0"/>
              </a:rPr>
              <a:t>CONSIDERACIONES FINALES</a:t>
            </a:r>
            <a:endParaRPr lang="es-MX" sz="2400" b="1" dirty="0">
              <a:effectLst/>
              <a:ea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D5C19A3F-4DCC-4551-987E-C22EE9260BA6}"/>
              </a:ext>
            </a:extLst>
          </p:cNvPr>
          <p:cNvSpPr>
            <a:spLocks noGrp="1"/>
          </p:cNvSpPr>
          <p:nvPr>
            <p:ph type="sldNum" sz="quarter" idx="12"/>
          </p:nvPr>
        </p:nvSpPr>
        <p:spPr/>
        <p:txBody>
          <a:bodyPr/>
          <a:lstStyle/>
          <a:p>
            <a:fld id="{571507EF-FDAC-4106-916F-1D34F66C5FE6}" type="slidenum">
              <a:rPr lang="es-MX" smtClean="0"/>
              <a:t>5</a:t>
            </a:fld>
            <a:endParaRPr lang="es-MX" dirty="0"/>
          </a:p>
        </p:txBody>
      </p:sp>
    </p:spTree>
    <p:extLst>
      <p:ext uri="{BB962C8B-B14F-4D97-AF65-F5344CB8AC3E}">
        <p14:creationId xmlns:p14="http://schemas.microsoft.com/office/powerpoint/2010/main" val="1556374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433D2A9-899F-5C08-959E-92AE8AF52B4D}"/>
              </a:ext>
            </a:extLst>
          </p:cNvPr>
          <p:cNvSpPr>
            <a:spLocks noGrp="1"/>
          </p:cNvSpPr>
          <p:nvPr>
            <p:ph idx="1"/>
          </p:nvPr>
        </p:nvSpPr>
        <p:spPr>
          <a:xfrm>
            <a:off x="531668" y="623455"/>
            <a:ext cx="7886700" cy="5611090"/>
          </a:xfrm>
        </p:spPr>
        <p:txBody>
          <a:bodyPr>
            <a:normAutofit fontScale="92500" lnSpcReduction="20000"/>
          </a:bodyPr>
          <a:lstStyle/>
          <a:p>
            <a:pPr algn="just"/>
            <a:r>
              <a:rPr lang="es-MX" sz="2400" dirty="0"/>
              <a:t>Misión</a:t>
            </a:r>
          </a:p>
          <a:p>
            <a:pPr algn="just"/>
            <a:r>
              <a:rPr lang="es-MX" sz="2400" dirty="0"/>
              <a:t>Visión</a:t>
            </a:r>
          </a:p>
          <a:p>
            <a:pPr algn="just"/>
            <a:r>
              <a:rPr lang="es-MX" sz="2400" dirty="0"/>
              <a:t>Mercado objetivo</a:t>
            </a:r>
          </a:p>
          <a:p>
            <a:pPr algn="just"/>
            <a:r>
              <a:rPr lang="es-MX" sz="2400" dirty="0"/>
              <a:t>Competencias del mercado</a:t>
            </a:r>
          </a:p>
          <a:p>
            <a:pPr algn="just"/>
            <a:r>
              <a:rPr lang="es-MX" sz="2400" dirty="0"/>
              <a:t>Plan de negocio</a:t>
            </a:r>
          </a:p>
          <a:p>
            <a:pPr algn="just"/>
            <a:r>
              <a:rPr lang="es-MX" sz="2400" dirty="0"/>
              <a:t>Estimación de ingresos</a:t>
            </a:r>
          </a:p>
          <a:p>
            <a:pPr algn="just"/>
            <a:r>
              <a:rPr lang="es-MX" sz="2400" dirty="0"/>
              <a:t>Plataforma tecnológica</a:t>
            </a:r>
          </a:p>
          <a:p>
            <a:pPr algn="just"/>
            <a:r>
              <a:rPr lang="es-MX" sz="2400" dirty="0"/>
              <a:t>Infraestructura tecnológica</a:t>
            </a:r>
          </a:p>
          <a:p>
            <a:pPr algn="just"/>
            <a:r>
              <a:rPr lang="es-MX" sz="2400" dirty="0"/>
              <a:t>Cobertura geográfica</a:t>
            </a:r>
          </a:p>
          <a:p>
            <a:pPr algn="just"/>
            <a:r>
              <a:rPr lang="es-MX" sz="2400" dirty="0"/>
              <a:t>Sucursales y oficinas</a:t>
            </a:r>
          </a:p>
          <a:p>
            <a:pPr algn="just"/>
            <a:r>
              <a:rPr lang="es-MX" sz="2400" dirty="0"/>
              <a:t>Cajeros automáticos</a:t>
            </a:r>
          </a:p>
          <a:p>
            <a:pPr algn="just"/>
            <a:r>
              <a:rPr lang="es-MX" sz="2400" dirty="0"/>
              <a:t>Productos y servicios ofrecidos</a:t>
            </a:r>
          </a:p>
          <a:p>
            <a:pPr algn="just"/>
            <a:r>
              <a:rPr lang="es-MX" sz="2400" dirty="0"/>
              <a:t>Asesorías y reclamaciones</a:t>
            </a:r>
          </a:p>
          <a:p>
            <a:pPr algn="just"/>
            <a:r>
              <a:rPr lang="es-MX" sz="2400" b="1" dirty="0"/>
              <a:t>Estudio de viabilidad financiera</a:t>
            </a:r>
          </a:p>
          <a:p>
            <a:pPr algn="just"/>
            <a:r>
              <a:rPr lang="es-MX" sz="2400" dirty="0"/>
              <a:t>Documentación adicional</a:t>
            </a:r>
          </a:p>
        </p:txBody>
      </p:sp>
      <p:sp>
        <p:nvSpPr>
          <p:cNvPr id="4" name="Marcador de número de diapositiva 3">
            <a:extLst>
              <a:ext uri="{FF2B5EF4-FFF2-40B4-BE49-F238E27FC236}">
                <a16:creationId xmlns:a16="http://schemas.microsoft.com/office/drawing/2014/main" id="{48655A06-38D2-C8E8-A247-92161C016324}"/>
              </a:ext>
            </a:extLst>
          </p:cNvPr>
          <p:cNvSpPr>
            <a:spLocks noGrp="1"/>
          </p:cNvSpPr>
          <p:nvPr>
            <p:ph type="sldNum" sz="quarter" idx="12"/>
          </p:nvPr>
        </p:nvSpPr>
        <p:spPr/>
        <p:txBody>
          <a:bodyPr/>
          <a:lstStyle/>
          <a:p>
            <a:fld id="{571507EF-FDAC-4106-916F-1D34F66C5FE6}" type="slidenum">
              <a:rPr lang="es-MX" smtClean="0"/>
              <a:t>50</a:t>
            </a:fld>
            <a:endParaRPr lang="es-MX" dirty="0"/>
          </a:p>
        </p:txBody>
      </p:sp>
      <p:sp>
        <p:nvSpPr>
          <p:cNvPr id="6" name="Título 5">
            <a:extLst>
              <a:ext uri="{FF2B5EF4-FFF2-40B4-BE49-F238E27FC236}">
                <a16:creationId xmlns:a16="http://schemas.microsoft.com/office/drawing/2014/main" id="{9CCAE82D-A16A-2F38-D573-7568742FC76C}"/>
              </a:ext>
            </a:extLst>
          </p:cNvPr>
          <p:cNvSpPr>
            <a:spLocks noGrp="1"/>
          </p:cNvSpPr>
          <p:nvPr>
            <p:ph type="title"/>
          </p:nvPr>
        </p:nvSpPr>
        <p:spPr>
          <a:xfrm>
            <a:off x="697923" y="115745"/>
            <a:ext cx="7886700" cy="341456"/>
          </a:xfrm>
        </p:spPr>
        <p:txBody>
          <a:bodyPr>
            <a:normAutofit fontScale="90000"/>
          </a:bodyPr>
          <a:lstStyle/>
          <a:p>
            <a:endParaRPr lang="es-MX" dirty="0"/>
          </a:p>
        </p:txBody>
      </p:sp>
    </p:spTree>
    <p:extLst>
      <p:ext uri="{BB962C8B-B14F-4D97-AF65-F5344CB8AC3E}">
        <p14:creationId xmlns:p14="http://schemas.microsoft.com/office/powerpoint/2010/main" val="2095387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9CE922-6CC4-44B4-A7C1-2A8797D07BB6}"/>
              </a:ext>
            </a:extLst>
          </p:cNvPr>
          <p:cNvSpPr>
            <a:spLocks noGrp="1"/>
          </p:cNvSpPr>
          <p:nvPr>
            <p:ph type="title"/>
          </p:nvPr>
        </p:nvSpPr>
        <p:spPr>
          <a:xfrm>
            <a:off x="628650" y="365126"/>
            <a:ext cx="7886700" cy="814317"/>
          </a:xfrm>
        </p:spPr>
        <p:txBody>
          <a:bodyPr>
            <a:normAutofit/>
          </a:bodyPr>
          <a:lstStyle/>
          <a:p>
            <a:r>
              <a:rPr lang="es-MX" dirty="0"/>
              <a:t>Información a la CONDUSEF</a:t>
            </a:r>
          </a:p>
        </p:txBody>
      </p:sp>
      <p:sp>
        <p:nvSpPr>
          <p:cNvPr id="3" name="Marcador de contenido 2">
            <a:extLst>
              <a:ext uri="{FF2B5EF4-FFF2-40B4-BE49-F238E27FC236}">
                <a16:creationId xmlns:a16="http://schemas.microsoft.com/office/drawing/2014/main" id="{B8E6D286-FAE0-4222-A6B0-254BC5CF7680}"/>
              </a:ext>
            </a:extLst>
          </p:cNvPr>
          <p:cNvSpPr>
            <a:spLocks noGrp="1"/>
          </p:cNvSpPr>
          <p:nvPr>
            <p:ph idx="1"/>
          </p:nvPr>
        </p:nvSpPr>
        <p:spPr>
          <a:xfrm>
            <a:off x="628650" y="1073426"/>
            <a:ext cx="7886700" cy="5103537"/>
          </a:xfrm>
        </p:spPr>
        <p:txBody>
          <a:bodyPr>
            <a:normAutofit lnSpcReduction="10000"/>
          </a:bodyPr>
          <a:lstStyle/>
          <a:p>
            <a:r>
              <a:rPr lang="es-MX" dirty="0"/>
              <a:t>Trimestralmente, dentro de los 10 días hábiles siguientes:</a:t>
            </a:r>
          </a:p>
          <a:p>
            <a:pPr marL="0" indent="0">
              <a:buNone/>
            </a:pPr>
            <a:endParaRPr lang="es-MX" dirty="0"/>
          </a:p>
          <a:p>
            <a:pPr marL="857250" lvl="1" indent="-457200">
              <a:buFont typeface="+mj-lt"/>
              <a:buAutoNum type="alphaLcParenR"/>
            </a:pPr>
            <a:r>
              <a:rPr lang="es-MX" dirty="0"/>
              <a:t>SIPRES (Sistema de Registro de Prestadores Financieros)</a:t>
            </a:r>
          </a:p>
          <a:p>
            <a:pPr marL="857250" lvl="1" indent="-457200">
              <a:buFont typeface="+mj-lt"/>
              <a:buAutoNum type="alphaLcParenR"/>
            </a:pPr>
            <a:r>
              <a:rPr lang="es-MX" dirty="0"/>
              <a:t>REUNE (Registro de Información de Unidades Especializadas)</a:t>
            </a:r>
          </a:p>
          <a:p>
            <a:pPr marL="857250" lvl="1" indent="-457200">
              <a:buFont typeface="+mj-lt"/>
              <a:buAutoNum type="alphaLcParenR"/>
            </a:pPr>
            <a:r>
              <a:rPr lang="es-MX" dirty="0"/>
              <a:t>SIC´S (Sistema de Información Crediticia)</a:t>
            </a:r>
          </a:p>
          <a:p>
            <a:pPr marL="857250" lvl="1" indent="-457200">
              <a:buFont typeface="+mj-lt"/>
              <a:buAutoNum type="alphaLcParenR"/>
            </a:pPr>
            <a:r>
              <a:rPr lang="es-MX" dirty="0"/>
              <a:t>RECA (Registro de Contratos de Adhesión)</a:t>
            </a:r>
          </a:p>
          <a:p>
            <a:pPr marL="857250" lvl="1" indent="-457200">
              <a:buFont typeface="+mj-lt"/>
              <a:buAutoNum type="alphaLcParenR"/>
            </a:pPr>
            <a:r>
              <a:rPr lang="es-MX" dirty="0"/>
              <a:t>RECO (Registro de Comisiones)</a:t>
            </a:r>
          </a:p>
          <a:p>
            <a:pPr marL="857250" lvl="1" indent="-457200">
              <a:buFont typeface="+mj-lt"/>
              <a:buAutoNum type="alphaLcParenR"/>
            </a:pPr>
            <a:endParaRPr lang="es-MX" dirty="0"/>
          </a:p>
          <a:p>
            <a:r>
              <a:rPr lang="es-MX" dirty="0"/>
              <a:t>Dentro de los 30 días siguientes:</a:t>
            </a:r>
          </a:p>
          <a:p>
            <a:pPr marL="914400" lvl="1" indent="-457200">
              <a:buFont typeface="+mj-lt"/>
              <a:buAutoNum type="alphaLcParenR"/>
            </a:pPr>
            <a:r>
              <a:rPr lang="es-MX" dirty="0"/>
              <a:t>Buro de instituciones financieras</a:t>
            </a:r>
          </a:p>
        </p:txBody>
      </p:sp>
      <p:sp>
        <p:nvSpPr>
          <p:cNvPr id="4" name="Marcador de número de diapositiva 3">
            <a:extLst>
              <a:ext uri="{FF2B5EF4-FFF2-40B4-BE49-F238E27FC236}">
                <a16:creationId xmlns:a16="http://schemas.microsoft.com/office/drawing/2014/main" id="{79D60B04-5AD0-4598-81B4-9C8BC309FB21}"/>
              </a:ext>
            </a:extLst>
          </p:cNvPr>
          <p:cNvSpPr>
            <a:spLocks noGrp="1"/>
          </p:cNvSpPr>
          <p:nvPr>
            <p:ph type="sldNum" sz="quarter" idx="12"/>
          </p:nvPr>
        </p:nvSpPr>
        <p:spPr/>
        <p:txBody>
          <a:bodyPr/>
          <a:lstStyle/>
          <a:p>
            <a:fld id="{329019D3-9015-314E-8D2E-E9BD081997F5}" type="slidenum">
              <a:rPr lang="es-ES" smtClean="0"/>
              <a:pPr/>
              <a:t>51</a:t>
            </a:fld>
            <a:endParaRPr lang="es-ES" dirty="0"/>
          </a:p>
        </p:txBody>
      </p:sp>
    </p:spTree>
    <p:extLst>
      <p:ext uri="{BB962C8B-B14F-4D97-AF65-F5344CB8AC3E}">
        <p14:creationId xmlns:p14="http://schemas.microsoft.com/office/powerpoint/2010/main" val="20109360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35687-68D2-48F5-B0BB-201B29862F64}"/>
              </a:ext>
            </a:extLst>
          </p:cNvPr>
          <p:cNvSpPr>
            <a:spLocks noGrp="1"/>
          </p:cNvSpPr>
          <p:nvPr>
            <p:ph type="title"/>
          </p:nvPr>
        </p:nvSpPr>
        <p:spPr/>
        <p:txBody>
          <a:bodyPr/>
          <a:lstStyle/>
          <a:p>
            <a:r>
              <a:rPr lang="es-MX" sz="4000" dirty="0">
                <a:solidFill>
                  <a:srgbClr val="000000"/>
                </a:solidFill>
                <a:effectLst/>
                <a:ea typeface="Times New Roman" panose="02020603050405020304" pitchFamily="18" charset="0"/>
              </a:rPr>
              <a:t>Sistema de Registro de Prestadores de Servicios Financieros (SIPRES)</a:t>
            </a:r>
            <a:endParaRPr lang="es-MX" dirty="0"/>
          </a:p>
        </p:txBody>
      </p:sp>
      <p:sp>
        <p:nvSpPr>
          <p:cNvPr id="3" name="Marcador de contenido 2">
            <a:extLst>
              <a:ext uri="{FF2B5EF4-FFF2-40B4-BE49-F238E27FC236}">
                <a16:creationId xmlns:a16="http://schemas.microsoft.com/office/drawing/2014/main" id="{31815F89-7BA7-4D14-AE5A-79CC97E3E355}"/>
              </a:ext>
            </a:extLst>
          </p:cNvPr>
          <p:cNvSpPr>
            <a:spLocks noGrp="1"/>
          </p:cNvSpPr>
          <p:nvPr>
            <p:ph idx="1"/>
          </p:nvPr>
        </p:nvSpPr>
        <p:spPr/>
        <p:txBody>
          <a:bodyPr/>
          <a:lstStyle/>
          <a:p>
            <a:r>
              <a:rPr lang="es-MX" dirty="0"/>
              <a:t>Pre registro</a:t>
            </a:r>
          </a:p>
        </p:txBody>
      </p:sp>
      <p:sp>
        <p:nvSpPr>
          <p:cNvPr id="4" name="Marcador de número de diapositiva 3">
            <a:extLst>
              <a:ext uri="{FF2B5EF4-FFF2-40B4-BE49-F238E27FC236}">
                <a16:creationId xmlns:a16="http://schemas.microsoft.com/office/drawing/2014/main" id="{AE65F760-2F89-478E-B728-F49B923B0682}"/>
              </a:ext>
            </a:extLst>
          </p:cNvPr>
          <p:cNvSpPr>
            <a:spLocks noGrp="1"/>
          </p:cNvSpPr>
          <p:nvPr>
            <p:ph type="sldNum" sz="quarter" idx="12"/>
          </p:nvPr>
        </p:nvSpPr>
        <p:spPr/>
        <p:txBody>
          <a:bodyPr/>
          <a:lstStyle/>
          <a:p>
            <a:fld id="{571507EF-FDAC-4106-916F-1D34F66C5FE6}" type="slidenum">
              <a:rPr lang="es-MX" smtClean="0"/>
              <a:t>52</a:t>
            </a:fld>
            <a:endParaRPr lang="es-MX" dirty="0"/>
          </a:p>
        </p:txBody>
      </p:sp>
      <p:pic>
        <p:nvPicPr>
          <p:cNvPr id="5" name="Marcador de posición de imagen 4">
            <a:hlinkClick r:id="rId2" action="ppaction://hlinkfile"/>
            <a:extLst>
              <a:ext uri="{FF2B5EF4-FFF2-40B4-BE49-F238E27FC236}">
                <a16:creationId xmlns:a16="http://schemas.microsoft.com/office/drawing/2014/main" id="{AA9D7A46-1C20-46F1-8AA0-23700AC89329}"/>
              </a:ext>
            </a:extLst>
          </p:cNvPr>
          <p:cNvPicPr>
            <a:picLocks noChangeAspect="1"/>
          </p:cNvPicPr>
          <p:nvPr/>
        </p:nvPicPr>
        <p:blipFill rotWithShape="1">
          <a:blip r:embed="rId3"/>
          <a:srcRect l="5744" t="66794" r="6375" b="7963"/>
          <a:stretch/>
        </p:blipFill>
        <p:spPr>
          <a:xfrm>
            <a:off x="265043" y="2345635"/>
            <a:ext cx="8521149" cy="2941982"/>
          </a:xfrm>
          <a:prstGeom prst="rect">
            <a:avLst/>
          </a:prstGeom>
        </p:spPr>
      </p:pic>
      <p:sp>
        <p:nvSpPr>
          <p:cNvPr id="7" name="CuadroTexto 6">
            <a:extLst>
              <a:ext uri="{FF2B5EF4-FFF2-40B4-BE49-F238E27FC236}">
                <a16:creationId xmlns:a16="http://schemas.microsoft.com/office/drawing/2014/main" id="{0B5B0711-8D51-4008-A8D7-5B2C73A92E25}"/>
              </a:ext>
            </a:extLst>
          </p:cNvPr>
          <p:cNvSpPr txBox="1"/>
          <p:nvPr/>
        </p:nvSpPr>
        <p:spPr>
          <a:xfrm>
            <a:off x="3458817" y="3710609"/>
            <a:ext cx="2994992" cy="461665"/>
          </a:xfrm>
          <a:prstGeom prst="rect">
            <a:avLst/>
          </a:prstGeom>
          <a:noFill/>
        </p:spPr>
        <p:txBody>
          <a:bodyPr wrap="square" rtlCol="0">
            <a:spAutoFit/>
          </a:bodyPr>
          <a:lstStyle/>
          <a:p>
            <a:r>
              <a:rPr lang="es-MX" sz="2400" dirty="0">
                <a:hlinkClick r:id="rId2" action="ppaction://hlinkfile"/>
              </a:rPr>
              <a:t>guia_pre_registro.pdf</a:t>
            </a:r>
            <a:endParaRPr lang="es-MX" dirty="0"/>
          </a:p>
        </p:txBody>
      </p:sp>
    </p:spTree>
    <p:extLst>
      <p:ext uri="{BB962C8B-B14F-4D97-AF65-F5344CB8AC3E}">
        <p14:creationId xmlns:p14="http://schemas.microsoft.com/office/powerpoint/2010/main" val="1283373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3232A3-E04D-422C-809D-9DC340CA3014}"/>
              </a:ext>
            </a:extLst>
          </p:cNvPr>
          <p:cNvSpPr>
            <a:spLocks noGrp="1"/>
          </p:cNvSpPr>
          <p:nvPr>
            <p:ph type="title"/>
          </p:nvPr>
        </p:nvSpPr>
        <p:spPr/>
        <p:txBody>
          <a:bodyPr>
            <a:normAutofit/>
          </a:bodyPr>
          <a:lstStyle/>
          <a:p>
            <a:r>
              <a:rPr lang="es-MX" i="0" u="none" strike="noStrike" baseline="0" dirty="0">
                <a:solidFill>
                  <a:srgbClr val="000000"/>
                </a:solidFill>
                <a:latin typeface="+mn-lt"/>
              </a:rPr>
              <a:t>Requisitos para solicitar el alta de una SOFOM, ante la CONDUSEF</a:t>
            </a:r>
            <a:r>
              <a:rPr lang="es-MX" sz="3200" b="1" i="0" u="none" strike="noStrike" baseline="0" dirty="0">
                <a:solidFill>
                  <a:srgbClr val="000000"/>
                </a:solidFill>
                <a:latin typeface="+mn-lt"/>
              </a:rPr>
              <a:t> </a:t>
            </a:r>
            <a:endParaRPr lang="es-MX" sz="6000" b="1" dirty="0">
              <a:latin typeface="+mn-lt"/>
            </a:endParaRPr>
          </a:p>
        </p:txBody>
      </p:sp>
      <p:sp>
        <p:nvSpPr>
          <p:cNvPr id="3" name="Marcador de contenido 2">
            <a:extLst>
              <a:ext uri="{FF2B5EF4-FFF2-40B4-BE49-F238E27FC236}">
                <a16:creationId xmlns:a16="http://schemas.microsoft.com/office/drawing/2014/main" id="{C022C36C-6FA5-48B1-BD01-51A1F5F94D93}"/>
              </a:ext>
            </a:extLst>
          </p:cNvPr>
          <p:cNvSpPr>
            <a:spLocks noGrp="1"/>
          </p:cNvSpPr>
          <p:nvPr>
            <p:ph idx="1"/>
          </p:nvPr>
        </p:nvSpPr>
        <p:spPr/>
        <p:txBody>
          <a:bodyPr>
            <a:normAutofit fontScale="92500"/>
          </a:bodyPr>
          <a:lstStyle/>
          <a:p>
            <a:pPr marL="0" indent="0" algn="just">
              <a:buNone/>
            </a:pPr>
            <a:r>
              <a:rPr lang="es-MX" sz="2400" b="1" i="0" u="none" strike="noStrike" baseline="0" dirty="0">
                <a:solidFill>
                  <a:srgbClr val="000000"/>
                </a:solidFill>
              </a:rPr>
              <a:t>Escrito libre </a:t>
            </a:r>
            <a:r>
              <a:rPr lang="es-MX" sz="2400" b="0" i="0" u="none" strike="noStrike" baseline="0" dirty="0">
                <a:solidFill>
                  <a:srgbClr val="000000"/>
                </a:solidFill>
              </a:rPr>
              <a:t>suscrito por el representante legal dirigido al Ing. Adrián Romero García, Director de Desarrollo y Evaluación del Proceso Operativo de CONDUSEF, por medio del cual solicite el alta de la SOFOM, haciendo mención del domicilio completo y teléfonos de sus oficinas principales para efecto de oír y recibir todo tipo de notificaciones y anexar lo siguiente:</a:t>
            </a:r>
          </a:p>
          <a:p>
            <a:pPr marL="0" indent="0" algn="just">
              <a:buNone/>
            </a:pPr>
            <a:endParaRPr lang="es-MX" sz="2400" b="0" i="0" u="none" strike="noStrike" baseline="0" dirty="0">
              <a:solidFill>
                <a:srgbClr val="000000"/>
              </a:solidFill>
            </a:endParaRPr>
          </a:p>
          <a:p>
            <a:pPr marL="0" indent="0" algn="just">
              <a:buNone/>
            </a:pPr>
            <a:r>
              <a:rPr lang="es-MX" sz="2400" b="0" i="0" u="none" strike="noStrike" baseline="0" dirty="0">
                <a:solidFill>
                  <a:srgbClr val="000000"/>
                </a:solidFill>
              </a:rPr>
              <a:t>I. Dos copias legibles de la identificación oficial vigente del representante legal; </a:t>
            </a:r>
          </a:p>
          <a:p>
            <a:pPr marL="0" indent="0" algn="just">
              <a:buNone/>
            </a:pPr>
            <a:endParaRPr lang="es-MX" sz="2400" b="0" i="0" u="none" strike="noStrike" baseline="0" dirty="0">
              <a:solidFill>
                <a:srgbClr val="000000"/>
              </a:solidFill>
            </a:endParaRPr>
          </a:p>
          <a:p>
            <a:pPr marL="0" indent="0" algn="just">
              <a:buNone/>
            </a:pPr>
            <a:r>
              <a:rPr lang="es-MX" sz="2400" b="0" i="0" u="none" strike="noStrike" baseline="0" dirty="0">
                <a:solidFill>
                  <a:srgbClr val="000000"/>
                </a:solidFill>
              </a:rPr>
              <a:t>II. Copia certificada del instrumento público con el que el representante legal se acredite como tal; </a:t>
            </a:r>
          </a:p>
          <a:p>
            <a:pPr marL="0" indent="0" algn="just">
              <a:buNone/>
            </a:pPr>
            <a:endParaRPr lang="es-MX" sz="3600" dirty="0"/>
          </a:p>
        </p:txBody>
      </p:sp>
      <p:sp>
        <p:nvSpPr>
          <p:cNvPr id="4" name="Marcador de número de diapositiva 3">
            <a:extLst>
              <a:ext uri="{FF2B5EF4-FFF2-40B4-BE49-F238E27FC236}">
                <a16:creationId xmlns:a16="http://schemas.microsoft.com/office/drawing/2014/main" id="{C9B8E53D-37D9-4556-AA7F-DE0B11720213}"/>
              </a:ext>
            </a:extLst>
          </p:cNvPr>
          <p:cNvSpPr>
            <a:spLocks noGrp="1"/>
          </p:cNvSpPr>
          <p:nvPr>
            <p:ph type="sldNum" sz="quarter" idx="12"/>
          </p:nvPr>
        </p:nvSpPr>
        <p:spPr/>
        <p:txBody>
          <a:bodyPr/>
          <a:lstStyle/>
          <a:p>
            <a:fld id="{571507EF-FDAC-4106-916F-1D34F66C5FE6}" type="slidenum">
              <a:rPr lang="es-MX" smtClean="0"/>
              <a:t>53</a:t>
            </a:fld>
            <a:endParaRPr lang="es-MX" dirty="0"/>
          </a:p>
        </p:txBody>
      </p:sp>
    </p:spTree>
    <p:extLst>
      <p:ext uri="{BB962C8B-B14F-4D97-AF65-F5344CB8AC3E}">
        <p14:creationId xmlns:p14="http://schemas.microsoft.com/office/powerpoint/2010/main" val="3869488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3232A3-E04D-422C-809D-9DC340CA3014}"/>
              </a:ext>
            </a:extLst>
          </p:cNvPr>
          <p:cNvSpPr>
            <a:spLocks noGrp="1"/>
          </p:cNvSpPr>
          <p:nvPr>
            <p:ph type="title"/>
          </p:nvPr>
        </p:nvSpPr>
        <p:spPr/>
        <p:txBody>
          <a:bodyPr>
            <a:normAutofit/>
          </a:bodyPr>
          <a:lstStyle/>
          <a:p>
            <a:r>
              <a:rPr lang="es-MX" i="0" u="none" strike="noStrike" baseline="0" dirty="0">
                <a:solidFill>
                  <a:srgbClr val="000000"/>
                </a:solidFill>
                <a:latin typeface="+mn-lt"/>
              </a:rPr>
              <a:t>Requisitos para solicitar el alta de una SOFOM, ante la CONDUSEF</a:t>
            </a:r>
            <a:r>
              <a:rPr lang="es-MX" sz="3200" b="1" i="0" u="none" strike="noStrike" baseline="0" dirty="0">
                <a:solidFill>
                  <a:srgbClr val="000000"/>
                </a:solidFill>
                <a:latin typeface="+mn-lt"/>
              </a:rPr>
              <a:t> </a:t>
            </a:r>
            <a:endParaRPr lang="es-MX" sz="6000" b="1" dirty="0">
              <a:latin typeface="+mn-lt"/>
            </a:endParaRPr>
          </a:p>
        </p:txBody>
      </p:sp>
      <p:sp>
        <p:nvSpPr>
          <p:cNvPr id="3" name="Marcador de contenido 2">
            <a:extLst>
              <a:ext uri="{FF2B5EF4-FFF2-40B4-BE49-F238E27FC236}">
                <a16:creationId xmlns:a16="http://schemas.microsoft.com/office/drawing/2014/main" id="{C022C36C-6FA5-48B1-BD01-51A1F5F94D93}"/>
              </a:ext>
            </a:extLst>
          </p:cNvPr>
          <p:cNvSpPr>
            <a:spLocks noGrp="1"/>
          </p:cNvSpPr>
          <p:nvPr>
            <p:ph idx="1"/>
          </p:nvPr>
        </p:nvSpPr>
        <p:spPr>
          <a:xfrm>
            <a:off x="628650" y="1825625"/>
            <a:ext cx="7886700" cy="4508914"/>
          </a:xfrm>
        </p:spPr>
        <p:txBody>
          <a:bodyPr>
            <a:normAutofit fontScale="92500" lnSpcReduction="20000"/>
          </a:bodyPr>
          <a:lstStyle/>
          <a:p>
            <a:pPr marL="0" indent="0" algn="just">
              <a:buNone/>
            </a:pPr>
            <a:r>
              <a:rPr lang="es-MX" sz="2400" b="0" i="0" u="none" strike="noStrike" baseline="0" dirty="0">
                <a:solidFill>
                  <a:srgbClr val="000000"/>
                </a:solidFill>
              </a:rPr>
              <a:t>III. Copia certificada de la escritura pública en donde conste la constitución de la institución, o bien, de aquella en la que adopta la modalidad de Institución Financiera, acompañada de copia simple de la boleta de inscripción en el Registro Público de la Propiedad y del Comercio; </a:t>
            </a:r>
          </a:p>
          <a:p>
            <a:pPr marL="0" indent="0" algn="just">
              <a:buNone/>
            </a:pPr>
            <a:endParaRPr lang="es-MX" sz="2400" b="0" i="0" u="none" strike="noStrike" baseline="0" dirty="0">
              <a:solidFill>
                <a:srgbClr val="000000"/>
              </a:solidFill>
            </a:endParaRPr>
          </a:p>
          <a:p>
            <a:pPr marL="0" indent="0" algn="just">
              <a:buNone/>
            </a:pPr>
            <a:r>
              <a:rPr lang="es-MX" sz="2400" b="0" i="0" u="none" strike="noStrike" baseline="0" dirty="0">
                <a:solidFill>
                  <a:srgbClr val="000000"/>
                </a:solidFill>
              </a:rPr>
              <a:t>IV. Copia certificada del instrumento público que acredite el nombramiento de los miembros del Consejo de Administración o Administrador Único y, en su caso, Director General o equivalente; </a:t>
            </a:r>
          </a:p>
          <a:p>
            <a:pPr marL="0" indent="0" algn="just">
              <a:buNone/>
            </a:pPr>
            <a:endParaRPr lang="es-MX" sz="2400" b="0" i="0" u="none" strike="noStrike" baseline="0" dirty="0">
              <a:solidFill>
                <a:srgbClr val="000000"/>
              </a:solidFill>
            </a:endParaRPr>
          </a:p>
          <a:p>
            <a:pPr marL="0" indent="0" algn="just">
              <a:buNone/>
            </a:pPr>
            <a:r>
              <a:rPr lang="es-MX" sz="2400" b="0" i="0" u="none" strike="noStrike" baseline="0" dirty="0">
                <a:solidFill>
                  <a:srgbClr val="000000"/>
                </a:solidFill>
              </a:rPr>
              <a:t>V. </a:t>
            </a:r>
            <a:r>
              <a:rPr lang="es-MX" sz="2400" b="0" i="0" u="none" strike="noStrike" baseline="0" dirty="0">
                <a:solidFill>
                  <a:srgbClr val="000000"/>
                </a:solidFill>
                <a:hlinkClick r:id="rId2" action="ppaction://hlinkfile"/>
              </a:rPr>
              <a:t>FormulariodeAlta.pdf</a:t>
            </a:r>
            <a:r>
              <a:rPr lang="es-MX" sz="2400" b="0" i="0" u="none" strike="noStrike" baseline="0" dirty="0">
                <a:solidFill>
                  <a:srgbClr val="000000"/>
                </a:solidFill>
              </a:rPr>
              <a:t> </a:t>
            </a:r>
          </a:p>
          <a:p>
            <a:pPr marL="0" indent="0" algn="just">
              <a:buNone/>
            </a:pPr>
            <a:endParaRPr lang="es-MX" sz="2400" b="0" i="0" u="none" strike="noStrike" baseline="0" dirty="0">
              <a:solidFill>
                <a:srgbClr val="000000"/>
              </a:solidFill>
            </a:endParaRPr>
          </a:p>
          <a:p>
            <a:pPr marL="0" indent="0" algn="just">
              <a:buNone/>
            </a:pPr>
            <a:r>
              <a:rPr lang="es-MX" sz="2400" b="0" i="0" u="none" strike="noStrike" baseline="0" dirty="0">
                <a:solidFill>
                  <a:srgbClr val="000000"/>
                </a:solidFill>
              </a:rPr>
              <a:t>VI. Copia de la constancia de inscripción en el Registro Federal de Contribuyentes;</a:t>
            </a:r>
          </a:p>
        </p:txBody>
      </p:sp>
      <p:sp>
        <p:nvSpPr>
          <p:cNvPr id="4" name="Marcador de número de diapositiva 3">
            <a:extLst>
              <a:ext uri="{FF2B5EF4-FFF2-40B4-BE49-F238E27FC236}">
                <a16:creationId xmlns:a16="http://schemas.microsoft.com/office/drawing/2014/main" id="{C9B8E53D-37D9-4556-AA7F-DE0B11720213}"/>
              </a:ext>
            </a:extLst>
          </p:cNvPr>
          <p:cNvSpPr>
            <a:spLocks noGrp="1"/>
          </p:cNvSpPr>
          <p:nvPr>
            <p:ph type="sldNum" sz="quarter" idx="12"/>
          </p:nvPr>
        </p:nvSpPr>
        <p:spPr/>
        <p:txBody>
          <a:bodyPr/>
          <a:lstStyle/>
          <a:p>
            <a:fld id="{571507EF-FDAC-4106-916F-1D34F66C5FE6}" type="slidenum">
              <a:rPr lang="es-MX" smtClean="0"/>
              <a:t>54</a:t>
            </a:fld>
            <a:endParaRPr lang="es-MX" dirty="0"/>
          </a:p>
        </p:txBody>
      </p:sp>
    </p:spTree>
    <p:extLst>
      <p:ext uri="{BB962C8B-B14F-4D97-AF65-F5344CB8AC3E}">
        <p14:creationId xmlns:p14="http://schemas.microsoft.com/office/powerpoint/2010/main" val="3403467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3232A3-E04D-422C-809D-9DC340CA3014}"/>
              </a:ext>
            </a:extLst>
          </p:cNvPr>
          <p:cNvSpPr>
            <a:spLocks noGrp="1"/>
          </p:cNvSpPr>
          <p:nvPr>
            <p:ph type="title"/>
          </p:nvPr>
        </p:nvSpPr>
        <p:spPr/>
        <p:txBody>
          <a:bodyPr>
            <a:normAutofit/>
          </a:bodyPr>
          <a:lstStyle/>
          <a:p>
            <a:r>
              <a:rPr lang="es-MX" i="0" u="none" strike="noStrike" baseline="0" dirty="0">
                <a:solidFill>
                  <a:srgbClr val="000000"/>
                </a:solidFill>
                <a:latin typeface="+mn-lt"/>
              </a:rPr>
              <a:t>Requisitos para solicitar el alta de una SOFOM, ante la CONDUSEF</a:t>
            </a:r>
            <a:r>
              <a:rPr lang="es-MX" sz="3200" b="1" i="0" u="none" strike="noStrike" baseline="0" dirty="0">
                <a:solidFill>
                  <a:srgbClr val="000000"/>
                </a:solidFill>
                <a:latin typeface="+mn-lt"/>
              </a:rPr>
              <a:t> </a:t>
            </a:r>
            <a:endParaRPr lang="es-MX" sz="6000" b="1" dirty="0">
              <a:latin typeface="+mn-lt"/>
            </a:endParaRPr>
          </a:p>
        </p:txBody>
      </p:sp>
      <p:sp>
        <p:nvSpPr>
          <p:cNvPr id="3" name="Marcador de contenido 2">
            <a:extLst>
              <a:ext uri="{FF2B5EF4-FFF2-40B4-BE49-F238E27FC236}">
                <a16:creationId xmlns:a16="http://schemas.microsoft.com/office/drawing/2014/main" id="{C022C36C-6FA5-48B1-BD01-51A1F5F94D93}"/>
              </a:ext>
            </a:extLst>
          </p:cNvPr>
          <p:cNvSpPr>
            <a:spLocks noGrp="1"/>
          </p:cNvSpPr>
          <p:nvPr>
            <p:ph idx="1"/>
          </p:nvPr>
        </p:nvSpPr>
        <p:spPr>
          <a:xfrm>
            <a:off x="628650" y="1825625"/>
            <a:ext cx="7886700" cy="4508914"/>
          </a:xfrm>
        </p:spPr>
        <p:txBody>
          <a:bodyPr>
            <a:normAutofit/>
          </a:bodyPr>
          <a:lstStyle/>
          <a:p>
            <a:pPr marL="0" indent="0" algn="just">
              <a:buNone/>
            </a:pPr>
            <a:r>
              <a:rPr lang="es-MX" sz="2400" b="0" i="0" u="none" strike="noStrike" baseline="0" dirty="0">
                <a:solidFill>
                  <a:srgbClr val="000000"/>
                </a:solidFill>
              </a:rPr>
              <a:t>VII. Copia del comprobante de domicilio, no mayor a dos meses, que corrobore el domicilio fiscal; </a:t>
            </a:r>
          </a:p>
          <a:p>
            <a:pPr marL="0" indent="0" algn="just">
              <a:buNone/>
            </a:pPr>
            <a:endParaRPr lang="es-MX" sz="2400" b="0" i="0" u="none" strike="noStrike" baseline="0" dirty="0">
              <a:solidFill>
                <a:srgbClr val="000000"/>
              </a:solidFill>
            </a:endParaRPr>
          </a:p>
          <a:p>
            <a:pPr marL="0" indent="0" algn="just">
              <a:buNone/>
            </a:pPr>
            <a:r>
              <a:rPr lang="es-MX" sz="2400" b="0" i="0" u="none" strike="noStrike" baseline="0" dirty="0">
                <a:solidFill>
                  <a:srgbClr val="000000"/>
                </a:solidFill>
              </a:rPr>
              <a:t>VIII. Copia certificada por notario o corredor público, del oficio emitido por la autoridad competente, mediante el cual se le autoriza la utilización de vocablos o palabras de uso reservado, utilizado en la denominación social y/o registro de marca (logotipo) palabras de uso reservado.</a:t>
            </a:r>
          </a:p>
          <a:p>
            <a:pPr marL="0" indent="0" algn="just">
              <a:buNone/>
            </a:pPr>
            <a:endParaRPr lang="es-MX" sz="2400" b="0" i="0" u="none" strike="noStrike" baseline="0" dirty="0">
              <a:solidFill>
                <a:srgbClr val="000000"/>
              </a:solidFill>
            </a:endParaRPr>
          </a:p>
          <a:p>
            <a:pPr marL="0" indent="0" algn="just">
              <a:buNone/>
            </a:pPr>
            <a:r>
              <a:rPr lang="es-MX" sz="2400" b="0" i="0" u="none" strike="noStrike" baseline="0" dirty="0">
                <a:solidFill>
                  <a:srgbClr val="000000"/>
                </a:solidFill>
              </a:rPr>
              <a:t>IX. Solicitud de Clave Institucional requisitada ver formato;</a:t>
            </a:r>
          </a:p>
        </p:txBody>
      </p:sp>
      <p:sp>
        <p:nvSpPr>
          <p:cNvPr id="4" name="Marcador de número de diapositiva 3">
            <a:extLst>
              <a:ext uri="{FF2B5EF4-FFF2-40B4-BE49-F238E27FC236}">
                <a16:creationId xmlns:a16="http://schemas.microsoft.com/office/drawing/2014/main" id="{C9B8E53D-37D9-4556-AA7F-DE0B11720213}"/>
              </a:ext>
            </a:extLst>
          </p:cNvPr>
          <p:cNvSpPr>
            <a:spLocks noGrp="1"/>
          </p:cNvSpPr>
          <p:nvPr>
            <p:ph type="sldNum" sz="quarter" idx="12"/>
          </p:nvPr>
        </p:nvSpPr>
        <p:spPr/>
        <p:txBody>
          <a:bodyPr/>
          <a:lstStyle/>
          <a:p>
            <a:fld id="{571507EF-FDAC-4106-916F-1D34F66C5FE6}" type="slidenum">
              <a:rPr lang="es-MX" smtClean="0"/>
              <a:t>55</a:t>
            </a:fld>
            <a:endParaRPr lang="es-MX" dirty="0"/>
          </a:p>
        </p:txBody>
      </p:sp>
    </p:spTree>
    <p:extLst>
      <p:ext uri="{BB962C8B-B14F-4D97-AF65-F5344CB8AC3E}">
        <p14:creationId xmlns:p14="http://schemas.microsoft.com/office/powerpoint/2010/main" val="4500390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3232A3-E04D-422C-809D-9DC340CA3014}"/>
              </a:ext>
            </a:extLst>
          </p:cNvPr>
          <p:cNvSpPr>
            <a:spLocks noGrp="1"/>
          </p:cNvSpPr>
          <p:nvPr>
            <p:ph type="title"/>
          </p:nvPr>
        </p:nvSpPr>
        <p:spPr/>
        <p:txBody>
          <a:bodyPr>
            <a:normAutofit/>
          </a:bodyPr>
          <a:lstStyle/>
          <a:p>
            <a:r>
              <a:rPr lang="es-MX" i="0" u="none" strike="noStrike" baseline="0" dirty="0">
                <a:solidFill>
                  <a:srgbClr val="000000"/>
                </a:solidFill>
                <a:latin typeface="+mn-lt"/>
              </a:rPr>
              <a:t>Requisitos para solicitar el alta de una SOFOM, ante la CONDUSEF</a:t>
            </a:r>
            <a:r>
              <a:rPr lang="es-MX" sz="3200" b="1" i="0" u="none" strike="noStrike" baseline="0" dirty="0">
                <a:solidFill>
                  <a:srgbClr val="000000"/>
                </a:solidFill>
                <a:latin typeface="+mn-lt"/>
              </a:rPr>
              <a:t> </a:t>
            </a:r>
            <a:endParaRPr lang="es-MX" sz="6000" b="1" dirty="0">
              <a:latin typeface="+mn-lt"/>
            </a:endParaRPr>
          </a:p>
        </p:txBody>
      </p:sp>
      <p:sp>
        <p:nvSpPr>
          <p:cNvPr id="3" name="Marcador de contenido 2">
            <a:extLst>
              <a:ext uri="{FF2B5EF4-FFF2-40B4-BE49-F238E27FC236}">
                <a16:creationId xmlns:a16="http://schemas.microsoft.com/office/drawing/2014/main" id="{C022C36C-6FA5-48B1-BD01-51A1F5F94D93}"/>
              </a:ext>
            </a:extLst>
          </p:cNvPr>
          <p:cNvSpPr>
            <a:spLocks noGrp="1"/>
          </p:cNvSpPr>
          <p:nvPr>
            <p:ph idx="1"/>
          </p:nvPr>
        </p:nvSpPr>
        <p:spPr>
          <a:xfrm>
            <a:off x="628650" y="1825625"/>
            <a:ext cx="7886700" cy="4508914"/>
          </a:xfrm>
        </p:spPr>
        <p:txBody>
          <a:bodyPr>
            <a:normAutofit/>
          </a:bodyPr>
          <a:lstStyle/>
          <a:p>
            <a:pPr marL="0" indent="0" algn="just">
              <a:buNone/>
            </a:pPr>
            <a:r>
              <a:rPr lang="es-MX" sz="2400" b="0" i="0" u="none" strike="noStrike" baseline="0" dirty="0">
                <a:solidFill>
                  <a:srgbClr val="000000"/>
                </a:solidFill>
              </a:rPr>
              <a:t>X. </a:t>
            </a:r>
            <a:r>
              <a:rPr lang="es-MX" sz="2400" b="0" i="0" u="sng" strike="noStrike" baseline="0" dirty="0">
                <a:solidFill>
                  <a:srgbClr val="000000"/>
                </a:solidFill>
              </a:rPr>
              <a:t>Número y fecha del Dictamen Técnico </a:t>
            </a:r>
            <a:r>
              <a:rPr lang="es-MX" sz="2400" b="1" i="0" u="none" strike="noStrike" baseline="0" dirty="0">
                <a:solidFill>
                  <a:srgbClr val="000000"/>
                </a:solidFill>
              </a:rPr>
              <a:t>exclusivo para las SOFOM ENR</a:t>
            </a:r>
            <a:r>
              <a:rPr lang="es-MX" sz="2400" b="0" i="0" u="none" strike="noStrike" baseline="0" dirty="0">
                <a:solidFill>
                  <a:srgbClr val="000000"/>
                </a:solidFill>
              </a:rPr>
              <a:t>; </a:t>
            </a:r>
          </a:p>
          <a:p>
            <a:pPr marL="0" indent="0" algn="just">
              <a:buNone/>
            </a:pPr>
            <a:endParaRPr lang="es-MX" sz="2400" b="0" i="0" u="none" strike="noStrike" baseline="0" dirty="0">
              <a:solidFill>
                <a:srgbClr val="000000"/>
              </a:solidFill>
            </a:endParaRPr>
          </a:p>
          <a:p>
            <a:pPr marL="0" indent="0" algn="just">
              <a:buNone/>
            </a:pPr>
            <a:r>
              <a:rPr lang="es-MX" sz="2400" b="0" i="0" u="none" strike="noStrike" baseline="0" dirty="0">
                <a:solidFill>
                  <a:srgbClr val="000000"/>
                </a:solidFill>
              </a:rPr>
              <a:t>XI. Copia del contrato de prestación de servicios de información crediticia, con al menos una sociedad de información crediticia, y </a:t>
            </a:r>
          </a:p>
          <a:p>
            <a:pPr marL="0" indent="0" algn="just">
              <a:buNone/>
            </a:pPr>
            <a:endParaRPr lang="es-MX" sz="2400" b="0" i="0" u="none" strike="noStrike" baseline="0" dirty="0">
              <a:solidFill>
                <a:srgbClr val="000000"/>
              </a:solidFill>
            </a:endParaRPr>
          </a:p>
          <a:p>
            <a:pPr marL="0" indent="0" algn="just">
              <a:buNone/>
            </a:pPr>
            <a:r>
              <a:rPr lang="es-MX" sz="2400" b="0" i="0" u="none" strike="noStrike" baseline="0" dirty="0">
                <a:solidFill>
                  <a:srgbClr val="000000"/>
                </a:solidFill>
              </a:rPr>
              <a:t>XII. Logotipo institucional que subirá al Portal del SIPRES.</a:t>
            </a:r>
          </a:p>
        </p:txBody>
      </p:sp>
      <p:sp>
        <p:nvSpPr>
          <p:cNvPr id="4" name="Marcador de número de diapositiva 3">
            <a:extLst>
              <a:ext uri="{FF2B5EF4-FFF2-40B4-BE49-F238E27FC236}">
                <a16:creationId xmlns:a16="http://schemas.microsoft.com/office/drawing/2014/main" id="{C9B8E53D-37D9-4556-AA7F-DE0B11720213}"/>
              </a:ext>
            </a:extLst>
          </p:cNvPr>
          <p:cNvSpPr>
            <a:spLocks noGrp="1"/>
          </p:cNvSpPr>
          <p:nvPr>
            <p:ph type="sldNum" sz="quarter" idx="12"/>
          </p:nvPr>
        </p:nvSpPr>
        <p:spPr/>
        <p:txBody>
          <a:bodyPr/>
          <a:lstStyle/>
          <a:p>
            <a:fld id="{571507EF-FDAC-4106-916F-1D34F66C5FE6}" type="slidenum">
              <a:rPr lang="es-MX" smtClean="0"/>
              <a:t>56</a:t>
            </a:fld>
            <a:endParaRPr lang="es-MX" dirty="0"/>
          </a:p>
        </p:txBody>
      </p:sp>
    </p:spTree>
    <p:extLst>
      <p:ext uri="{BB962C8B-B14F-4D97-AF65-F5344CB8AC3E}">
        <p14:creationId xmlns:p14="http://schemas.microsoft.com/office/powerpoint/2010/main" val="3862260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CE031-C9EF-4D66-853B-88B50D6C4690}"/>
              </a:ext>
            </a:extLst>
          </p:cNvPr>
          <p:cNvSpPr>
            <a:spLocks noGrp="1"/>
          </p:cNvSpPr>
          <p:nvPr>
            <p:ph type="title"/>
          </p:nvPr>
        </p:nvSpPr>
        <p:spPr/>
        <p:txBody>
          <a:bodyPr/>
          <a:lstStyle/>
          <a:p>
            <a:r>
              <a:rPr lang="es-MX" dirty="0"/>
              <a:t>Solicitud de clave institucional</a:t>
            </a:r>
          </a:p>
        </p:txBody>
      </p:sp>
      <p:sp>
        <p:nvSpPr>
          <p:cNvPr id="3" name="Marcador de contenido 2">
            <a:extLst>
              <a:ext uri="{FF2B5EF4-FFF2-40B4-BE49-F238E27FC236}">
                <a16:creationId xmlns:a16="http://schemas.microsoft.com/office/drawing/2014/main" id="{BAC4D80A-4F58-4BC1-B5FC-8F27683FD638}"/>
              </a:ext>
            </a:extLst>
          </p:cNvPr>
          <p:cNvSpPr>
            <a:spLocks noGrp="1"/>
          </p:cNvSpPr>
          <p:nvPr>
            <p:ph idx="1"/>
          </p:nvPr>
        </p:nvSpPr>
        <p:spPr/>
        <p:txBody>
          <a:bodyPr>
            <a:normAutofit/>
          </a:bodyPr>
          <a:lstStyle/>
          <a:p>
            <a:pPr algn="just"/>
            <a:r>
              <a:rPr lang="es-MX" sz="2400" dirty="0"/>
              <a:t>Una vez que obtenemos el registro SIPRES, debemos solicitar la clave institucional a la CONDUSEF</a:t>
            </a:r>
          </a:p>
          <a:p>
            <a:pPr algn="just"/>
            <a:endParaRPr lang="es-MX" sz="2400" dirty="0"/>
          </a:p>
          <a:p>
            <a:pPr algn="just"/>
            <a:r>
              <a:rPr lang="es-MX" sz="2400" dirty="0">
                <a:hlinkClick r:id="rId2" action="ppaction://hlinkfile"/>
              </a:rPr>
              <a:t>SOLICITUD_CLAVE_INSTITUCIONAL_nuevo.docx</a:t>
            </a:r>
            <a:r>
              <a:rPr lang="es-MX" sz="2400" dirty="0"/>
              <a:t> y,</a:t>
            </a:r>
          </a:p>
          <a:p>
            <a:pPr algn="just"/>
            <a:endParaRPr lang="es-MX" sz="2400" dirty="0"/>
          </a:p>
          <a:p>
            <a:pPr algn="just"/>
            <a:r>
              <a:rPr lang="es-MX" sz="2400" dirty="0"/>
              <a:t>Felicidades logro alcanzado</a:t>
            </a:r>
          </a:p>
        </p:txBody>
      </p:sp>
      <p:sp>
        <p:nvSpPr>
          <p:cNvPr id="4" name="Marcador de número de diapositiva 3">
            <a:extLst>
              <a:ext uri="{FF2B5EF4-FFF2-40B4-BE49-F238E27FC236}">
                <a16:creationId xmlns:a16="http://schemas.microsoft.com/office/drawing/2014/main" id="{3606A559-BB1E-4FA7-AA56-1690764B1530}"/>
              </a:ext>
            </a:extLst>
          </p:cNvPr>
          <p:cNvSpPr>
            <a:spLocks noGrp="1"/>
          </p:cNvSpPr>
          <p:nvPr>
            <p:ph type="sldNum" sz="quarter" idx="12"/>
          </p:nvPr>
        </p:nvSpPr>
        <p:spPr/>
        <p:txBody>
          <a:bodyPr/>
          <a:lstStyle/>
          <a:p>
            <a:fld id="{571507EF-FDAC-4106-916F-1D34F66C5FE6}" type="slidenum">
              <a:rPr lang="es-MX" smtClean="0"/>
              <a:t>57</a:t>
            </a:fld>
            <a:endParaRPr lang="es-MX" dirty="0"/>
          </a:p>
        </p:txBody>
      </p:sp>
    </p:spTree>
    <p:extLst>
      <p:ext uri="{BB962C8B-B14F-4D97-AF65-F5344CB8AC3E}">
        <p14:creationId xmlns:p14="http://schemas.microsoft.com/office/powerpoint/2010/main" val="3052380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B2BF7-6120-45D3-BFAE-6C938BEAD887}"/>
              </a:ext>
            </a:extLst>
          </p:cNvPr>
          <p:cNvSpPr>
            <a:spLocks noGrp="1"/>
          </p:cNvSpPr>
          <p:nvPr>
            <p:ph type="title"/>
          </p:nvPr>
        </p:nvSpPr>
        <p:spPr/>
        <p:txBody>
          <a:bodyPr/>
          <a:lstStyle/>
          <a:p>
            <a:r>
              <a:rPr lang="es-MX" sz="4000" dirty="0">
                <a:solidFill>
                  <a:srgbClr val="000000"/>
                </a:solidFill>
                <a:effectLst/>
                <a:ea typeface="Times New Roman" panose="02020603050405020304" pitchFamily="18" charset="0"/>
              </a:rPr>
              <a:t>Registro de Montos</a:t>
            </a:r>
            <a:br>
              <a:rPr lang="es-MX" sz="4000" dirty="0">
                <a:solidFill>
                  <a:srgbClr val="000000"/>
                </a:solidFill>
                <a:effectLst/>
                <a:ea typeface="Times New Roman" panose="02020603050405020304" pitchFamily="18" charset="0"/>
              </a:rPr>
            </a:br>
            <a:r>
              <a:rPr lang="es-MX" sz="4000" dirty="0">
                <a:solidFill>
                  <a:srgbClr val="000000"/>
                </a:solidFill>
                <a:effectLst/>
                <a:ea typeface="Times New Roman" panose="02020603050405020304" pitchFamily="18" charset="0"/>
              </a:rPr>
              <a:t>y Comisiones (RECO)</a:t>
            </a:r>
            <a:endParaRPr lang="es-MX" dirty="0"/>
          </a:p>
        </p:txBody>
      </p:sp>
      <p:sp>
        <p:nvSpPr>
          <p:cNvPr id="3" name="Marcador de contenido 2">
            <a:extLst>
              <a:ext uri="{FF2B5EF4-FFF2-40B4-BE49-F238E27FC236}">
                <a16:creationId xmlns:a16="http://schemas.microsoft.com/office/drawing/2014/main" id="{19942B44-FCC0-4881-9D29-546E3EAF497A}"/>
              </a:ext>
            </a:extLst>
          </p:cNvPr>
          <p:cNvSpPr>
            <a:spLocks noGrp="1"/>
          </p:cNvSpPr>
          <p:nvPr>
            <p:ph idx="1"/>
          </p:nvPr>
        </p:nvSpPr>
        <p:spPr/>
        <p:txBody>
          <a:bodyPr>
            <a:normAutofit lnSpcReduction="10000"/>
          </a:bodyPr>
          <a:lstStyle/>
          <a:p>
            <a:pPr marL="0" indent="0" algn="just">
              <a:buNone/>
            </a:pPr>
            <a:r>
              <a:rPr lang="es-MX" sz="2400" b="0" i="0" dirty="0">
                <a:solidFill>
                  <a:srgbClr val="2C2C2B"/>
                </a:solidFill>
                <a:effectLst/>
              </a:rPr>
              <a:t>Hazlo a través del sistema (RECO), donde las Entidades Financieras </a:t>
            </a:r>
            <a:r>
              <a:rPr lang="es-MX" sz="2400" b="1" i="0" dirty="0">
                <a:solidFill>
                  <a:srgbClr val="2C2C2B"/>
                </a:solidFill>
                <a:effectLst/>
              </a:rPr>
              <a:t>registran los montos y conceptos de las comisiones que cobran a sus clientes</a:t>
            </a:r>
            <a:r>
              <a:rPr lang="es-MX" sz="2400" b="0" i="0" dirty="0">
                <a:solidFill>
                  <a:srgbClr val="2C2C2B"/>
                </a:solidFill>
                <a:effectLst/>
              </a:rPr>
              <a:t>, así como la cartera de crédito y número de contratos. Ante la Comisión Nacional para la Protección y Defensa de los Usuarios de Servicios Financieros (CONDUSEF).</a:t>
            </a:r>
          </a:p>
          <a:p>
            <a:pPr marL="0" indent="0" algn="just">
              <a:buNone/>
            </a:pPr>
            <a:endParaRPr lang="es-MX" sz="2400" dirty="0">
              <a:solidFill>
                <a:srgbClr val="2C2C2B"/>
              </a:solidFill>
            </a:endParaRPr>
          </a:p>
          <a:p>
            <a:pPr marL="0" indent="0" algn="just">
              <a:buNone/>
            </a:pPr>
            <a:r>
              <a:rPr lang="es-MX" sz="2400" b="0" i="0" dirty="0">
                <a:solidFill>
                  <a:srgbClr val="2C2C2B"/>
                </a:solidFill>
                <a:effectLst/>
              </a:rPr>
              <a:t>Es importante recalcar que este trámite aplica únicamente para: Sociedades Financieras de Objeto Múltiple Entidades No Reguladas (SOFOM ENR)</a:t>
            </a:r>
          </a:p>
          <a:p>
            <a:pPr marL="0" indent="0" algn="just">
              <a:buNone/>
            </a:pPr>
            <a:endParaRPr lang="es-MX" sz="2400" dirty="0"/>
          </a:p>
          <a:p>
            <a:pPr marL="0" indent="0" algn="just">
              <a:buNone/>
            </a:pPr>
            <a:r>
              <a:rPr lang="es-MX" sz="2400" dirty="0"/>
              <a:t>https://phpapps.condusef.gob.mx/reco/index.php</a:t>
            </a:r>
          </a:p>
        </p:txBody>
      </p:sp>
      <p:sp>
        <p:nvSpPr>
          <p:cNvPr id="4" name="Marcador de número de diapositiva 3">
            <a:extLst>
              <a:ext uri="{FF2B5EF4-FFF2-40B4-BE49-F238E27FC236}">
                <a16:creationId xmlns:a16="http://schemas.microsoft.com/office/drawing/2014/main" id="{507AFC88-D39D-4D28-8F67-F2143608C23F}"/>
              </a:ext>
            </a:extLst>
          </p:cNvPr>
          <p:cNvSpPr>
            <a:spLocks noGrp="1"/>
          </p:cNvSpPr>
          <p:nvPr>
            <p:ph type="sldNum" sz="quarter" idx="12"/>
          </p:nvPr>
        </p:nvSpPr>
        <p:spPr/>
        <p:txBody>
          <a:bodyPr/>
          <a:lstStyle/>
          <a:p>
            <a:fld id="{571507EF-FDAC-4106-916F-1D34F66C5FE6}" type="slidenum">
              <a:rPr lang="es-MX" smtClean="0"/>
              <a:t>58</a:t>
            </a:fld>
            <a:endParaRPr lang="es-MX" dirty="0"/>
          </a:p>
        </p:txBody>
      </p:sp>
    </p:spTree>
    <p:extLst>
      <p:ext uri="{BB962C8B-B14F-4D97-AF65-F5344CB8AC3E}">
        <p14:creationId xmlns:p14="http://schemas.microsoft.com/office/powerpoint/2010/main" val="24775367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A7390-AC67-4E7E-BCCD-1C9E1B4A26A5}"/>
              </a:ext>
            </a:extLst>
          </p:cNvPr>
          <p:cNvSpPr>
            <a:spLocks noGrp="1"/>
          </p:cNvSpPr>
          <p:nvPr>
            <p:ph type="title"/>
          </p:nvPr>
        </p:nvSpPr>
        <p:spPr/>
        <p:txBody>
          <a:bodyPr>
            <a:normAutofit/>
          </a:bodyPr>
          <a:lstStyle/>
          <a:p>
            <a:r>
              <a:rPr lang="es-MX" sz="4000" dirty="0">
                <a:effectLst/>
                <a:ea typeface="Times New Roman" panose="02020603050405020304" pitchFamily="18" charset="0"/>
              </a:rPr>
              <a:t>Registro de Información de Unidades Especializadas (REÚNE)</a:t>
            </a:r>
            <a:endParaRPr lang="es-MX" dirty="0"/>
          </a:p>
        </p:txBody>
      </p:sp>
      <p:sp>
        <p:nvSpPr>
          <p:cNvPr id="3" name="Marcador de contenido 2">
            <a:extLst>
              <a:ext uri="{FF2B5EF4-FFF2-40B4-BE49-F238E27FC236}">
                <a16:creationId xmlns:a16="http://schemas.microsoft.com/office/drawing/2014/main" id="{D11BB1E2-2424-4B49-AD8E-7CD3CAFA3FA8}"/>
              </a:ext>
            </a:extLst>
          </p:cNvPr>
          <p:cNvSpPr>
            <a:spLocks noGrp="1"/>
          </p:cNvSpPr>
          <p:nvPr>
            <p:ph idx="1"/>
          </p:nvPr>
        </p:nvSpPr>
        <p:spPr/>
        <p:txBody>
          <a:bodyPr>
            <a:normAutofit/>
          </a:bodyPr>
          <a:lstStyle/>
          <a:p>
            <a:pPr algn="just"/>
            <a:r>
              <a:rPr lang="es-MX" sz="2400" b="0" i="0" dirty="0">
                <a:solidFill>
                  <a:srgbClr val="2C2C2B"/>
                </a:solidFill>
                <a:effectLst/>
              </a:rPr>
              <a:t>Debemos registrar los nombres y datos de localización (domicilio, teléfono, correo electrónico) del Titular y los Encargados Regionales de la Unidad Especializada de Atención a Usuarios de las Instituciones Financieras.</a:t>
            </a:r>
          </a:p>
          <a:p>
            <a:pPr algn="just"/>
            <a:endParaRPr lang="es-MX" sz="2400" dirty="0">
              <a:solidFill>
                <a:srgbClr val="2C2C2B"/>
              </a:solidFill>
            </a:endParaRPr>
          </a:p>
          <a:p>
            <a:pPr algn="just"/>
            <a:r>
              <a:rPr lang="es-MX" sz="2400" b="0" i="0" dirty="0">
                <a:solidFill>
                  <a:srgbClr val="2C2C2B"/>
                </a:solidFill>
                <a:effectLst/>
              </a:rPr>
              <a:t>Se puede realizar en línea a través de la CONDUSEF.</a:t>
            </a:r>
            <a:endParaRPr lang="es-MX" sz="2400" dirty="0"/>
          </a:p>
        </p:txBody>
      </p:sp>
      <p:sp>
        <p:nvSpPr>
          <p:cNvPr id="4" name="Marcador de número de diapositiva 3">
            <a:extLst>
              <a:ext uri="{FF2B5EF4-FFF2-40B4-BE49-F238E27FC236}">
                <a16:creationId xmlns:a16="http://schemas.microsoft.com/office/drawing/2014/main" id="{A9EC58A2-53AA-40F5-95D1-22F552FAEA22}"/>
              </a:ext>
            </a:extLst>
          </p:cNvPr>
          <p:cNvSpPr>
            <a:spLocks noGrp="1"/>
          </p:cNvSpPr>
          <p:nvPr>
            <p:ph type="sldNum" sz="quarter" idx="12"/>
          </p:nvPr>
        </p:nvSpPr>
        <p:spPr/>
        <p:txBody>
          <a:bodyPr/>
          <a:lstStyle/>
          <a:p>
            <a:fld id="{571507EF-FDAC-4106-916F-1D34F66C5FE6}" type="slidenum">
              <a:rPr lang="es-MX" smtClean="0"/>
              <a:t>59</a:t>
            </a:fld>
            <a:endParaRPr lang="es-MX" dirty="0"/>
          </a:p>
        </p:txBody>
      </p:sp>
    </p:spTree>
    <p:extLst>
      <p:ext uri="{BB962C8B-B14F-4D97-AF65-F5344CB8AC3E}">
        <p14:creationId xmlns:p14="http://schemas.microsoft.com/office/powerpoint/2010/main" val="4074426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8BA59AC-DFF2-4FD4-A046-8F6A5A340F57}"/>
              </a:ext>
            </a:extLst>
          </p:cNvPr>
          <p:cNvSpPr>
            <a:spLocks noGrp="1"/>
          </p:cNvSpPr>
          <p:nvPr>
            <p:ph type="title"/>
          </p:nvPr>
        </p:nvSpPr>
        <p:spPr/>
        <p:txBody>
          <a:bodyPr/>
          <a:lstStyle/>
          <a:p>
            <a:br>
              <a:rPr lang="es-MX" sz="4400" dirty="0"/>
            </a:br>
            <a:br>
              <a:rPr lang="es-MX" sz="4400" dirty="0"/>
            </a:br>
            <a:r>
              <a:rPr lang="es-MX" sz="4400" dirty="0"/>
              <a:t>INTRODUCCIÓN</a:t>
            </a:r>
            <a:endParaRPr lang="es-MX" dirty="0"/>
          </a:p>
        </p:txBody>
      </p:sp>
      <p:sp>
        <p:nvSpPr>
          <p:cNvPr id="6" name="Marcador de número de diapositiva 5">
            <a:extLst>
              <a:ext uri="{FF2B5EF4-FFF2-40B4-BE49-F238E27FC236}">
                <a16:creationId xmlns:a16="http://schemas.microsoft.com/office/drawing/2014/main" id="{5B331CCA-C87C-40C3-A8AC-C020875AF910}"/>
              </a:ext>
            </a:extLst>
          </p:cNvPr>
          <p:cNvSpPr>
            <a:spLocks noGrp="1"/>
          </p:cNvSpPr>
          <p:nvPr>
            <p:ph type="sldNum" sz="quarter" idx="12"/>
          </p:nvPr>
        </p:nvSpPr>
        <p:spPr/>
        <p:txBody>
          <a:bodyPr/>
          <a:lstStyle/>
          <a:p>
            <a:fld id="{571507EF-FDAC-4106-916F-1D34F66C5FE6}" type="slidenum">
              <a:rPr lang="es-MX" smtClean="0"/>
              <a:t>6</a:t>
            </a:fld>
            <a:endParaRPr lang="es-MX" dirty="0"/>
          </a:p>
        </p:txBody>
      </p:sp>
      <p:sp>
        <p:nvSpPr>
          <p:cNvPr id="7" name="Subtítulo 2">
            <a:extLst>
              <a:ext uri="{FF2B5EF4-FFF2-40B4-BE49-F238E27FC236}">
                <a16:creationId xmlns:a16="http://schemas.microsoft.com/office/drawing/2014/main" id="{93323CF1-2FA2-40EC-8628-F92D534C55B7}"/>
              </a:ext>
            </a:extLst>
          </p:cNvPr>
          <p:cNvSpPr>
            <a:spLocks noGrp="1"/>
          </p:cNvSpPr>
          <p:nvPr>
            <p:ph type="body" idx="1"/>
          </p:nvPr>
        </p:nvSpPr>
        <p:spPr>
          <a:xfrm>
            <a:off x="623888" y="5291828"/>
            <a:ext cx="7886700" cy="936694"/>
          </a:xfrm>
        </p:spPr>
        <p:txBody>
          <a:bodyPr>
            <a:noAutofit/>
          </a:bodyPr>
          <a:lstStyle/>
          <a:p>
            <a:pPr algn="ctr"/>
            <a:r>
              <a:rPr lang="es-MX" sz="2000" b="1" dirty="0"/>
              <a:t>Material elaborado por</a:t>
            </a:r>
            <a:r>
              <a:rPr lang="es-MX" sz="2000" b="1" dirty="0">
                <a:solidFill>
                  <a:schemeClr val="tx1"/>
                </a:solidFill>
              </a:rPr>
              <a:t>:</a:t>
            </a:r>
          </a:p>
          <a:p>
            <a:pPr algn="ctr"/>
            <a:r>
              <a:rPr lang="es-MX" sz="2000" b="1" dirty="0">
                <a:solidFill>
                  <a:schemeClr val="tx1"/>
                </a:solidFill>
              </a:rPr>
              <a:t>Mtro. Miguel Angel Díaz Pérez</a:t>
            </a:r>
          </a:p>
        </p:txBody>
      </p:sp>
    </p:spTree>
    <p:extLst>
      <p:ext uri="{BB962C8B-B14F-4D97-AF65-F5344CB8AC3E}">
        <p14:creationId xmlns:p14="http://schemas.microsoft.com/office/powerpoint/2010/main" val="4031592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560B0A-97F7-44D4-8646-7CF6F4217815}"/>
              </a:ext>
            </a:extLst>
          </p:cNvPr>
          <p:cNvSpPr>
            <a:spLocks noGrp="1"/>
          </p:cNvSpPr>
          <p:nvPr>
            <p:ph type="title"/>
          </p:nvPr>
        </p:nvSpPr>
        <p:spPr>
          <a:xfrm>
            <a:off x="628650" y="166345"/>
            <a:ext cx="7886700" cy="668544"/>
          </a:xfrm>
        </p:spPr>
        <p:txBody>
          <a:bodyPr/>
          <a:lstStyle/>
          <a:p>
            <a:r>
              <a:rPr lang="es-MX" dirty="0"/>
              <a:t>Procedimiento</a:t>
            </a:r>
          </a:p>
        </p:txBody>
      </p:sp>
      <p:sp>
        <p:nvSpPr>
          <p:cNvPr id="3" name="Marcador de contenido 2">
            <a:extLst>
              <a:ext uri="{FF2B5EF4-FFF2-40B4-BE49-F238E27FC236}">
                <a16:creationId xmlns:a16="http://schemas.microsoft.com/office/drawing/2014/main" id="{A8A8039D-B71D-4674-B8D4-00EDFF1F4BE2}"/>
              </a:ext>
            </a:extLst>
          </p:cNvPr>
          <p:cNvSpPr>
            <a:spLocks noGrp="1"/>
          </p:cNvSpPr>
          <p:nvPr>
            <p:ph idx="1"/>
          </p:nvPr>
        </p:nvSpPr>
        <p:spPr>
          <a:xfrm>
            <a:off x="628650" y="861391"/>
            <a:ext cx="7886700" cy="5315572"/>
          </a:xfrm>
        </p:spPr>
        <p:txBody>
          <a:bodyPr>
            <a:normAutofit/>
          </a:bodyPr>
          <a:lstStyle/>
          <a:p>
            <a:pPr algn="just">
              <a:buFont typeface="+mj-lt"/>
              <a:buAutoNum type="arabicPeriod"/>
            </a:pPr>
            <a:r>
              <a:rPr lang="es-MX" sz="2400" b="0" i="0" dirty="0">
                <a:solidFill>
                  <a:srgbClr val="2C2C2B"/>
                </a:solidFill>
                <a:effectLst/>
              </a:rPr>
              <a:t>Ingresa al portal del REUNE con la Clave Institucional entregada para ingresar al SIPRES.</a:t>
            </a:r>
          </a:p>
          <a:p>
            <a:pPr algn="just">
              <a:buFont typeface="+mj-lt"/>
              <a:buAutoNum type="arabicPeriod"/>
            </a:pPr>
            <a:endParaRPr lang="es-MX" sz="2400" dirty="0">
              <a:solidFill>
                <a:srgbClr val="2C2C2B"/>
              </a:solidFill>
            </a:endParaRPr>
          </a:p>
          <a:p>
            <a:pPr algn="just">
              <a:buFont typeface="+mj-lt"/>
              <a:buAutoNum type="arabicPeriod"/>
            </a:pPr>
            <a:r>
              <a:rPr lang="es-MX" sz="2400" b="0" i="0" dirty="0">
                <a:solidFill>
                  <a:srgbClr val="2C2C2B"/>
                </a:solidFill>
                <a:effectLst/>
              </a:rPr>
              <a:t>En la opción de INFORMACIÓN DE LA UNE, TITULAR, capturar el nombre del Titular de la UNE, el domicilio, número telefónico y correo electrónico.</a:t>
            </a:r>
            <a:endParaRPr lang="es-MX" sz="2400" dirty="0">
              <a:solidFill>
                <a:srgbClr val="2C2C2B"/>
              </a:solidFill>
            </a:endParaRPr>
          </a:p>
          <a:p>
            <a:pPr algn="just">
              <a:buFont typeface="+mj-lt"/>
              <a:buAutoNum type="arabicPeriod"/>
            </a:pPr>
            <a:endParaRPr lang="es-MX" sz="2400" b="0" i="0" dirty="0">
              <a:solidFill>
                <a:srgbClr val="2C2C2B"/>
              </a:solidFill>
              <a:effectLst/>
            </a:endParaRPr>
          </a:p>
          <a:p>
            <a:pPr algn="just">
              <a:buFont typeface="+mj-lt"/>
              <a:buAutoNum type="arabicPeriod"/>
            </a:pPr>
            <a:r>
              <a:rPr lang="es-MX" sz="2400" b="0" i="0" dirty="0">
                <a:solidFill>
                  <a:srgbClr val="2C2C2B"/>
                </a:solidFill>
                <a:effectLst/>
              </a:rPr>
              <a:t>En la opción de INFORMACIÓN DE LA UNE, ENCARGADOS REGIONALES, capturar el nombre de cada uno de los Encargados Regionales, su domicilio, número telefónico y correo electrónico</a:t>
            </a:r>
          </a:p>
        </p:txBody>
      </p:sp>
      <p:sp>
        <p:nvSpPr>
          <p:cNvPr id="4" name="Marcador de número de diapositiva 3">
            <a:extLst>
              <a:ext uri="{FF2B5EF4-FFF2-40B4-BE49-F238E27FC236}">
                <a16:creationId xmlns:a16="http://schemas.microsoft.com/office/drawing/2014/main" id="{9534BEF2-EA36-4FF1-BA2F-CCA06B81DD98}"/>
              </a:ext>
            </a:extLst>
          </p:cNvPr>
          <p:cNvSpPr>
            <a:spLocks noGrp="1"/>
          </p:cNvSpPr>
          <p:nvPr>
            <p:ph type="sldNum" sz="quarter" idx="12"/>
          </p:nvPr>
        </p:nvSpPr>
        <p:spPr/>
        <p:txBody>
          <a:bodyPr/>
          <a:lstStyle/>
          <a:p>
            <a:fld id="{571507EF-FDAC-4106-916F-1D34F66C5FE6}" type="slidenum">
              <a:rPr lang="es-MX" smtClean="0"/>
              <a:t>60</a:t>
            </a:fld>
            <a:endParaRPr lang="es-MX" dirty="0"/>
          </a:p>
        </p:txBody>
      </p:sp>
    </p:spTree>
    <p:extLst>
      <p:ext uri="{BB962C8B-B14F-4D97-AF65-F5344CB8AC3E}">
        <p14:creationId xmlns:p14="http://schemas.microsoft.com/office/powerpoint/2010/main" val="23242312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560B0A-97F7-44D4-8646-7CF6F4217815}"/>
              </a:ext>
            </a:extLst>
          </p:cNvPr>
          <p:cNvSpPr>
            <a:spLocks noGrp="1"/>
          </p:cNvSpPr>
          <p:nvPr>
            <p:ph type="title"/>
          </p:nvPr>
        </p:nvSpPr>
        <p:spPr>
          <a:xfrm>
            <a:off x="628650" y="166345"/>
            <a:ext cx="7886700" cy="668544"/>
          </a:xfrm>
        </p:spPr>
        <p:txBody>
          <a:bodyPr/>
          <a:lstStyle/>
          <a:p>
            <a:r>
              <a:rPr lang="es-MX" dirty="0"/>
              <a:t>Procedimiento</a:t>
            </a:r>
          </a:p>
        </p:txBody>
      </p:sp>
      <p:sp>
        <p:nvSpPr>
          <p:cNvPr id="3" name="Marcador de contenido 2">
            <a:extLst>
              <a:ext uri="{FF2B5EF4-FFF2-40B4-BE49-F238E27FC236}">
                <a16:creationId xmlns:a16="http://schemas.microsoft.com/office/drawing/2014/main" id="{A8A8039D-B71D-4674-B8D4-00EDFF1F4BE2}"/>
              </a:ext>
            </a:extLst>
          </p:cNvPr>
          <p:cNvSpPr>
            <a:spLocks noGrp="1"/>
          </p:cNvSpPr>
          <p:nvPr>
            <p:ph idx="1"/>
          </p:nvPr>
        </p:nvSpPr>
        <p:spPr>
          <a:xfrm>
            <a:off x="628650" y="861391"/>
            <a:ext cx="7886700" cy="5315572"/>
          </a:xfrm>
        </p:spPr>
        <p:txBody>
          <a:bodyPr>
            <a:normAutofit/>
          </a:bodyPr>
          <a:lstStyle/>
          <a:p>
            <a:pPr marL="457200" indent="-457200" algn="just">
              <a:buFont typeface="+mj-lt"/>
              <a:buAutoNum type="arabicPeriod" startAt="4"/>
            </a:pPr>
            <a:r>
              <a:rPr lang="es-MX" sz="2400" b="0" i="0" dirty="0">
                <a:solidFill>
                  <a:srgbClr val="2C2C2B"/>
                </a:solidFill>
                <a:effectLst/>
              </a:rPr>
              <a:t>En la opción INFORMACIÓN DE LA UNE, ENTIDADES FEDERATIVAS, indicar el número de sucursales que tienen en cada entidad federativa.</a:t>
            </a:r>
          </a:p>
          <a:p>
            <a:pPr marL="0" indent="0" algn="just">
              <a:buNone/>
            </a:pPr>
            <a:endParaRPr lang="es-MX" sz="2400" b="0" i="0" dirty="0">
              <a:solidFill>
                <a:srgbClr val="2C2C2B"/>
              </a:solidFill>
              <a:effectLst/>
            </a:endParaRPr>
          </a:p>
          <a:p>
            <a:pPr marL="457200" indent="-457200" algn="just">
              <a:buFont typeface="+mj-lt"/>
              <a:buAutoNum type="arabicPeriod" startAt="4"/>
            </a:pPr>
            <a:r>
              <a:rPr lang="es-MX" sz="2400" b="0" i="0" dirty="0">
                <a:solidFill>
                  <a:srgbClr val="2C2C2B"/>
                </a:solidFill>
                <a:effectLst/>
              </a:rPr>
              <a:t>En la opción INFORMACIÓN DE LA UNE, AVISO DE DATOS DE LA UNE, subir el modelo del Aviso de Datos de la UNE que contiene los nombres y datos de localización del Titular y los Encargados Regionales de la Unidad Especializada de la Institución Financiera.</a:t>
            </a:r>
          </a:p>
        </p:txBody>
      </p:sp>
      <p:sp>
        <p:nvSpPr>
          <p:cNvPr id="4" name="Marcador de número de diapositiva 3">
            <a:extLst>
              <a:ext uri="{FF2B5EF4-FFF2-40B4-BE49-F238E27FC236}">
                <a16:creationId xmlns:a16="http://schemas.microsoft.com/office/drawing/2014/main" id="{9534BEF2-EA36-4FF1-BA2F-CCA06B81DD98}"/>
              </a:ext>
            </a:extLst>
          </p:cNvPr>
          <p:cNvSpPr>
            <a:spLocks noGrp="1"/>
          </p:cNvSpPr>
          <p:nvPr>
            <p:ph type="sldNum" sz="quarter" idx="12"/>
          </p:nvPr>
        </p:nvSpPr>
        <p:spPr/>
        <p:txBody>
          <a:bodyPr/>
          <a:lstStyle/>
          <a:p>
            <a:fld id="{571507EF-FDAC-4106-916F-1D34F66C5FE6}" type="slidenum">
              <a:rPr lang="es-MX" smtClean="0"/>
              <a:t>61</a:t>
            </a:fld>
            <a:endParaRPr lang="es-MX" dirty="0"/>
          </a:p>
        </p:txBody>
      </p:sp>
    </p:spTree>
    <p:extLst>
      <p:ext uri="{BB962C8B-B14F-4D97-AF65-F5344CB8AC3E}">
        <p14:creationId xmlns:p14="http://schemas.microsoft.com/office/powerpoint/2010/main" val="33010184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A7390-AC67-4E7E-BCCD-1C9E1B4A26A5}"/>
              </a:ext>
            </a:extLst>
          </p:cNvPr>
          <p:cNvSpPr>
            <a:spLocks noGrp="1"/>
          </p:cNvSpPr>
          <p:nvPr>
            <p:ph type="title"/>
          </p:nvPr>
        </p:nvSpPr>
        <p:spPr/>
        <p:txBody>
          <a:bodyPr>
            <a:normAutofit/>
          </a:bodyPr>
          <a:lstStyle/>
          <a:p>
            <a:r>
              <a:rPr lang="es-MX" sz="4000" dirty="0">
                <a:effectLst/>
                <a:ea typeface="Times New Roman" panose="02020603050405020304" pitchFamily="18" charset="0"/>
              </a:rPr>
              <a:t>Registro de Información de Unidades Especializadas (REÚNE)</a:t>
            </a:r>
            <a:endParaRPr lang="es-MX" dirty="0"/>
          </a:p>
        </p:txBody>
      </p:sp>
      <p:sp>
        <p:nvSpPr>
          <p:cNvPr id="3" name="Marcador de contenido 2">
            <a:extLst>
              <a:ext uri="{FF2B5EF4-FFF2-40B4-BE49-F238E27FC236}">
                <a16:creationId xmlns:a16="http://schemas.microsoft.com/office/drawing/2014/main" id="{D11BB1E2-2424-4B49-AD8E-7CD3CAFA3FA8}"/>
              </a:ext>
            </a:extLst>
          </p:cNvPr>
          <p:cNvSpPr>
            <a:spLocks noGrp="1"/>
          </p:cNvSpPr>
          <p:nvPr>
            <p:ph idx="1"/>
          </p:nvPr>
        </p:nvSpPr>
        <p:spPr/>
        <p:txBody>
          <a:bodyPr/>
          <a:lstStyle/>
          <a:p>
            <a:r>
              <a:rPr lang="es-MX" dirty="0">
                <a:hlinkClick r:id="rId2"/>
              </a:rPr>
              <a:t>https://eduweb.condusef.gob.mx/Reune/wpinicio.aspx</a:t>
            </a:r>
            <a:endParaRPr lang="es-MX" dirty="0"/>
          </a:p>
          <a:p>
            <a:endParaRPr lang="es-MX" dirty="0"/>
          </a:p>
          <a:p>
            <a:r>
              <a:rPr lang="es-MX" dirty="0"/>
              <a:t>Anexo Técnico</a:t>
            </a:r>
          </a:p>
          <a:p>
            <a:endParaRPr lang="es-MX" dirty="0"/>
          </a:p>
          <a:p>
            <a:r>
              <a:rPr lang="es-MX" dirty="0"/>
              <a:t>Aviso de privacidad</a:t>
            </a:r>
          </a:p>
        </p:txBody>
      </p:sp>
      <p:sp>
        <p:nvSpPr>
          <p:cNvPr id="4" name="Marcador de número de diapositiva 3">
            <a:extLst>
              <a:ext uri="{FF2B5EF4-FFF2-40B4-BE49-F238E27FC236}">
                <a16:creationId xmlns:a16="http://schemas.microsoft.com/office/drawing/2014/main" id="{A9EC58A2-53AA-40F5-95D1-22F552FAEA22}"/>
              </a:ext>
            </a:extLst>
          </p:cNvPr>
          <p:cNvSpPr>
            <a:spLocks noGrp="1"/>
          </p:cNvSpPr>
          <p:nvPr>
            <p:ph type="sldNum" sz="quarter" idx="12"/>
          </p:nvPr>
        </p:nvSpPr>
        <p:spPr/>
        <p:txBody>
          <a:bodyPr/>
          <a:lstStyle/>
          <a:p>
            <a:fld id="{571507EF-FDAC-4106-916F-1D34F66C5FE6}" type="slidenum">
              <a:rPr lang="es-MX" smtClean="0"/>
              <a:t>62</a:t>
            </a:fld>
            <a:endParaRPr lang="es-MX" dirty="0"/>
          </a:p>
        </p:txBody>
      </p:sp>
    </p:spTree>
    <p:extLst>
      <p:ext uri="{BB962C8B-B14F-4D97-AF65-F5344CB8AC3E}">
        <p14:creationId xmlns:p14="http://schemas.microsoft.com/office/powerpoint/2010/main" val="3561590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312DFE-B9F8-4E6C-A472-C9D77B7C0122}"/>
              </a:ext>
            </a:extLst>
          </p:cNvPr>
          <p:cNvSpPr>
            <a:spLocks noGrp="1"/>
          </p:cNvSpPr>
          <p:nvPr>
            <p:ph type="title"/>
          </p:nvPr>
        </p:nvSpPr>
        <p:spPr>
          <a:xfrm>
            <a:off x="615398" y="815700"/>
            <a:ext cx="7886700" cy="1325563"/>
          </a:xfrm>
        </p:spPr>
        <p:txBody>
          <a:bodyPr>
            <a:normAutofit/>
          </a:bodyPr>
          <a:lstStyle/>
          <a:p>
            <a:r>
              <a:rPr lang="es-MX" sz="4000" dirty="0">
                <a:effectLst/>
                <a:ea typeface="Times New Roman" panose="02020603050405020304" pitchFamily="18" charset="0"/>
              </a:rPr>
              <a:t>Reporte al Sistema de</a:t>
            </a:r>
            <a:br>
              <a:rPr lang="es-MX" sz="4000" dirty="0">
                <a:effectLst/>
                <a:ea typeface="Times New Roman" panose="02020603050405020304" pitchFamily="18" charset="0"/>
              </a:rPr>
            </a:br>
            <a:r>
              <a:rPr lang="es-MX" sz="4000" dirty="0">
                <a:effectLst/>
                <a:ea typeface="Times New Roman" panose="02020603050405020304" pitchFamily="18" charset="0"/>
              </a:rPr>
              <a:t>Información Crediticia (SIC’S)</a:t>
            </a:r>
            <a:endParaRPr lang="es-MX" dirty="0"/>
          </a:p>
        </p:txBody>
      </p:sp>
      <p:sp>
        <p:nvSpPr>
          <p:cNvPr id="3" name="Marcador de contenido 2">
            <a:extLst>
              <a:ext uri="{FF2B5EF4-FFF2-40B4-BE49-F238E27FC236}">
                <a16:creationId xmlns:a16="http://schemas.microsoft.com/office/drawing/2014/main" id="{7ECD74AF-A431-4646-B19C-2A9821C7BD05}"/>
              </a:ext>
            </a:extLst>
          </p:cNvPr>
          <p:cNvSpPr>
            <a:spLocks noGrp="1"/>
          </p:cNvSpPr>
          <p:nvPr>
            <p:ph idx="1"/>
          </p:nvPr>
        </p:nvSpPr>
        <p:spPr>
          <a:xfrm>
            <a:off x="681659" y="2660512"/>
            <a:ext cx="7886700" cy="3395732"/>
          </a:xfrm>
        </p:spPr>
        <p:txBody>
          <a:bodyPr>
            <a:normAutofit/>
          </a:bodyPr>
          <a:lstStyle/>
          <a:p>
            <a:pPr algn="just"/>
            <a:r>
              <a:rPr lang="es-MX" sz="2400" dirty="0"/>
              <a:t>Es una Institución Financiera encargada de la recopilación de la información del comportamiento crediticio de personas y empresas.</a:t>
            </a:r>
          </a:p>
          <a:p>
            <a:pPr algn="just"/>
            <a:endParaRPr lang="es-MX" sz="2400" dirty="0"/>
          </a:p>
          <a:p>
            <a:pPr algn="just"/>
            <a:r>
              <a:rPr lang="es-MX" sz="2400" dirty="0"/>
              <a:t>Las SIC´S son autorizadas por la Secretaría de Hacienda y Crédito Público (SHCP), Banco de México (BANXICO) emite sus reglas de operación y son supervisadas por la Comisión Nacional Bancaria y de Valores (CNBV).</a:t>
            </a:r>
            <a:endParaRPr lang="es-MX" sz="3600" dirty="0"/>
          </a:p>
          <a:p>
            <a:pPr algn="just"/>
            <a:endParaRPr lang="es-MX" sz="2400" dirty="0"/>
          </a:p>
        </p:txBody>
      </p:sp>
      <p:sp>
        <p:nvSpPr>
          <p:cNvPr id="4" name="Marcador de número de diapositiva 3">
            <a:extLst>
              <a:ext uri="{FF2B5EF4-FFF2-40B4-BE49-F238E27FC236}">
                <a16:creationId xmlns:a16="http://schemas.microsoft.com/office/drawing/2014/main" id="{2A9513B1-0A0E-4AF2-A04F-5A1ADCAE6DB5}"/>
              </a:ext>
            </a:extLst>
          </p:cNvPr>
          <p:cNvSpPr>
            <a:spLocks noGrp="1"/>
          </p:cNvSpPr>
          <p:nvPr>
            <p:ph type="sldNum" sz="quarter" idx="12"/>
          </p:nvPr>
        </p:nvSpPr>
        <p:spPr/>
        <p:txBody>
          <a:bodyPr/>
          <a:lstStyle/>
          <a:p>
            <a:fld id="{571507EF-FDAC-4106-916F-1D34F66C5FE6}" type="slidenum">
              <a:rPr lang="es-MX" smtClean="0"/>
              <a:t>63</a:t>
            </a:fld>
            <a:endParaRPr lang="es-MX" dirty="0"/>
          </a:p>
        </p:txBody>
      </p:sp>
    </p:spTree>
    <p:extLst>
      <p:ext uri="{BB962C8B-B14F-4D97-AF65-F5344CB8AC3E}">
        <p14:creationId xmlns:p14="http://schemas.microsoft.com/office/powerpoint/2010/main" val="32569901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312DFE-B9F8-4E6C-A472-C9D77B7C0122}"/>
              </a:ext>
            </a:extLst>
          </p:cNvPr>
          <p:cNvSpPr>
            <a:spLocks noGrp="1"/>
          </p:cNvSpPr>
          <p:nvPr>
            <p:ph type="title"/>
          </p:nvPr>
        </p:nvSpPr>
        <p:spPr>
          <a:xfrm>
            <a:off x="615398" y="484396"/>
            <a:ext cx="7886700" cy="1325563"/>
          </a:xfrm>
        </p:spPr>
        <p:txBody>
          <a:bodyPr>
            <a:normAutofit/>
          </a:bodyPr>
          <a:lstStyle/>
          <a:p>
            <a:r>
              <a:rPr lang="es-MX" sz="4000" dirty="0">
                <a:effectLst/>
                <a:ea typeface="Times New Roman" panose="02020603050405020304" pitchFamily="18" charset="0"/>
              </a:rPr>
              <a:t>Reporte al Sistema de</a:t>
            </a:r>
            <a:br>
              <a:rPr lang="es-MX" sz="4000" dirty="0">
                <a:effectLst/>
                <a:ea typeface="Times New Roman" panose="02020603050405020304" pitchFamily="18" charset="0"/>
              </a:rPr>
            </a:br>
            <a:r>
              <a:rPr lang="es-MX" sz="4000" dirty="0">
                <a:effectLst/>
                <a:ea typeface="Times New Roman" panose="02020603050405020304" pitchFamily="18" charset="0"/>
              </a:rPr>
              <a:t>Información Crediticia (SIC’S)</a:t>
            </a:r>
            <a:endParaRPr lang="es-MX" dirty="0"/>
          </a:p>
        </p:txBody>
      </p:sp>
      <p:sp>
        <p:nvSpPr>
          <p:cNvPr id="3" name="Marcador de contenido 2">
            <a:extLst>
              <a:ext uri="{FF2B5EF4-FFF2-40B4-BE49-F238E27FC236}">
                <a16:creationId xmlns:a16="http://schemas.microsoft.com/office/drawing/2014/main" id="{7ECD74AF-A431-4646-B19C-2A9821C7BD05}"/>
              </a:ext>
            </a:extLst>
          </p:cNvPr>
          <p:cNvSpPr>
            <a:spLocks noGrp="1"/>
          </p:cNvSpPr>
          <p:nvPr>
            <p:ph idx="1"/>
          </p:nvPr>
        </p:nvSpPr>
        <p:spPr>
          <a:xfrm>
            <a:off x="681659" y="1895061"/>
            <a:ext cx="7886700" cy="4161183"/>
          </a:xfrm>
        </p:spPr>
        <p:txBody>
          <a:bodyPr>
            <a:normAutofit/>
          </a:bodyPr>
          <a:lstStyle/>
          <a:p>
            <a:pPr algn="just"/>
            <a:r>
              <a:rPr lang="es-MX" sz="2400" dirty="0"/>
              <a:t>En el caso particular de las Sociedades Financieras de Objeto Múltiple (Sofom), la Ley General de Organizaciones y Actividades Auxiliares del Crédito señala que éstas también deben ser usuarias de al menos una SIC.</a:t>
            </a:r>
          </a:p>
          <a:p>
            <a:pPr algn="just"/>
            <a:endParaRPr lang="es-MX" sz="2400" dirty="0"/>
          </a:p>
          <a:p>
            <a:pPr algn="just"/>
            <a:r>
              <a:rPr lang="es-MX" sz="2400" dirty="0"/>
              <a:t>En nuestro país existen tres SIC’S</a:t>
            </a:r>
          </a:p>
          <a:p>
            <a:pPr marL="914400" lvl="1" indent="-457200" algn="just">
              <a:buFont typeface="+mj-lt"/>
              <a:buAutoNum type="arabicPeriod"/>
            </a:pPr>
            <a:r>
              <a:rPr lang="es-MX" dirty="0"/>
              <a:t>Trans Unión (Para personas físicas)</a:t>
            </a:r>
          </a:p>
          <a:p>
            <a:pPr marL="914400" lvl="1" indent="-457200" algn="just">
              <a:buFont typeface="+mj-lt"/>
              <a:buAutoNum type="arabicPeriod"/>
            </a:pPr>
            <a:r>
              <a:rPr lang="es-MX" dirty="0"/>
              <a:t>Dun &amp; Bradstreet (Para personas morales)</a:t>
            </a:r>
          </a:p>
          <a:p>
            <a:pPr marL="914400" lvl="1" indent="-457200" algn="just">
              <a:buFont typeface="+mj-lt"/>
              <a:buAutoNum type="arabicPeriod"/>
            </a:pPr>
            <a:r>
              <a:rPr lang="es-MX" dirty="0"/>
              <a:t>Círculo de Crédito (Administra información de personas físicas y morales)</a:t>
            </a:r>
          </a:p>
        </p:txBody>
      </p:sp>
      <p:sp>
        <p:nvSpPr>
          <p:cNvPr id="4" name="Marcador de número de diapositiva 3">
            <a:extLst>
              <a:ext uri="{FF2B5EF4-FFF2-40B4-BE49-F238E27FC236}">
                <a16:creationId xmlns:a16="http://schemas.microsoft.com/office/drawing/2014/main" id="{2A9513B1-0A0E-4AF2-A04F-5A1ADCAE6DB5}"/>
              </a:ext>
            </a:extLst>
          </p:cNvPr>
          <p:cNvSpPr>
            <a:spLocks noGrp="1"/>
          </p:cNvSpPr>
          <p:nvPr>
            <p:ph type="sldNum" sz="quarter" idx="12"/>
          </p:nvPr>
        </p:nvSpPr>
        <p:spPr/>
        <p:txBody>
          <a:bodyPr/>
          <a:lstStyle/>
          <a:p>
            <a:fld id="{571507EF-FDAC-4106-916F-1D34F66C5FE6}" type="slidenum">
              <a:rPr lang="es-MX" smtClean="0"/>
              <a:t>64</a:t>
            </a:fld>
            <a:endParaRPr lang="es-MX" dirty="0"/>
          </a:p>
        </p:txBody>
      </p:sp>
    </p:spTree>
    <p:extLst>
      <p:ext uri="{BB962C8B-B14F-4D97-AF65-F5344CB8AC3E}">
        <p14:creationId xmlns:p14="http://schemas.microsoft.com/office/powerpoint/2010/main" val="31459399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A7CBE4-CA80-4A54-BBED-9AFE66DB671A}"/>
              </a:ext>
            </a:extLst>
          </p:cNvPr>
          <p:cNvSpPr>
            <a:spLocks noGrp="1"/>
          </p:cNvSpPr>
          <p:nvPr>
            <p:ph type="title"/>
          </p:nvPr>
        </p:nvSpPr>
        <p:spPr/>
        <p:txBody>
          <a:bodyPr/>
          <a:lstStyle/>
          <a:p>
            <a:r>
              <a:rPr lang="es-MX" dirty="0"/>
              <a:t>Papel de las SIC´S</a:t>
            </a:r>
            <a:br>
              <a:rPr lang="es-MX" dirty="0"/>
            </a:br>
            <a:r>
              <a:rPr lang="es-MX" dirty="0"/>
              <a:t>en el Sistema Financiero</a:t>
            </a:r>
          </a:p>
        </p:txBody>
      </p:sp>
      <p:sp>
        <p:nvSpPr>
          <p:cNvPr id="3" name="Marcador de contenido 2">
            <a:extLst>
              <a:ext uri="{FF2B5EF4-FFF2-40B4-BE49-F238E27FC236}">
                <a16:creationId xmlns:a16="http://schemas.microsoft.com/office/drawing/2014/main" id="{56FAA718-CC16-4A25-8B77-14472CF20347}"/>
              </a:ext>
            </a:extLst>
          </p:cNvPr>
          <p:cNvSpPr>
            <a:spLocks noGrp="1"/>
          </p:cNvSpPr>
          <p:nvPr>
            <p:ph idx="1"/>
          </p:nvPr>
        </p:nvSpPr>
        <p:spPr/>
        <p:txBody>
          <a:bodyPr>
            <a:normAutofit/>
          </a:bodyPr>
          <a:lstStyle/>
          <a:p>
            <a:pPr algn="just"/>
            <a:r>
              <a:rPr lang="es-MX" sz="2400" dirty="0"/>
              <a:t>Las Entidades Financieras deben ser muy cuidadosas al otorgar créditos, ya que lo hacen con el dinero que les han confiado sus ahorradores o socios.</a:t>
            </a:r>
          </a:p>
          <a:p>
            <a:pPr algn="just"/>
            <a:endParaRPr lang="es-MX" sz="2400" dirty="0"/>
          </a:p>
          <a:p>
            <a:pPr algn="just"/>
            <a:r>
              <a:rPr lang="es-MX" sz="2400" dirty="0"/>
              <a:t>Por ello deben ser muy meticulosos al momento de ver a quién le prestan.</a:t>
            </a:r>
          </a:p>
          <a:p>
            <a:pPr algn="just"/>
            <a:endParaRPr lang="es-MX" sz="2400" dirty="0"/>
          </a:p>
          <a:p>
            <a:pPr algn="just"/>
            <a:r>
              <a:rPr lang="es-MX" sz="2400" dirty="0"/>
              <a:t>Por este motivo investigan el comportamiento que han tenido los solicitantes de un crédito en el pasado, a través de su historial de crédito, el cual será proporcionado por una SIC.</a:t>
            </a:r>
          </a:p>
        </p:txBody>
      </p:sp>
      <p:sp>
        <p:nvSpPr>
          <p:cNvPr id="4" name="Marcador de número de diapositiva 3">
            <a:extLst>
              <a:ext uri="{FF2B5EF4-FFF2-40B4-BE49-F238E27FC236}">
                <a16:creationId xmlns:a16="http://schemas.microsoft.com/office/drawing/2014/main" id="{D47D78C0-6248-4D74-AC97-3A0FCA170210}"/>
              </a:ext>
            </a:extLst>
          </p:cNvPr>
          <p:cNvSpPr>
            <a:spLocks noGrp="1"/>
          </p:cNvSpPr>
          <p:nvPr>
            <p:ph type="sldNum" sz="quarter" idx="12"/>
          </p:nvPr>
        </p:nvSpPr>
        <p:spPr/>
        <p:txBody>
          <a:bodyPr/>
          <a:lstStyle/>
          <a:p>
            <a:fld id="{571507EF-FDAC-4106-916F-1D34F66C5FE6}" type="slidenum">
              <a:rPr lang="es-MX" smtClean="0"/>
              <a:t>65</a:t>
            </a:fld>
            <a:endParaRPr lang="es-MX" dirty="0"/>
          </a:p>
        </p:txBody>
      </p:sp>
    </p:spTree>
    <p:extLst>
      <p:ext uri="{BB962C8B-B14F-4D97-AF65-F5344CB8AC3E}">
        <p14:creationId xmlns:p14="http://schemas.microsoft.com/office/powerpoint/2010/main" val="29708279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78DE8-0210-4529-96F0-7C934EA91189}"/>
              </a:ext>
            </a:extLst>
          </p:cNvPr>
          <p:cNvSpPr>
            <a:spLocks noGrp="1"/>
          </p:cNvSpPr>
          <p:nvPr>
            <p:ph type="title"/>
          </p:nvPr>
        </p:nvSpPr>
        <p:spPr>
          <a:xfrm>
            <a:off x="628650" y="365127"/>
            <a:ext cx="7886700" cy="681796"/>
          </a:xfrm>
        </p:spPr>
        <p:txBody>
          <a:bodyPr/>
          <a:lstStyle/>
          <a:p>
            <a:r>
              <a:rPr lang="es-MX" sz="4000" dirty="0">
                <a:effectLst/>
                <a:ea typeface="Times New Roman" panose="02020603050405020304" pitchFamily="18" charset="0"/>
              </a:rPr>
              <a:t>Ingreso de Fichas Técnicas (IFIT)</a:t>
            </a:r>
            <a:endParaRPr lang="es-MX" dirty="0"/>
          </a:p>
        </p:txBody>
      </p:sp>
      <p:sp>
        <p:nvSpPr>
          <p:cNvPr id="3" name="Marcador de contenido 2">
            <a:extLst>
              <a:ext uri="{FF2B5EF4-FFF2-40B4-BE49-F238E27FC236}">
                <a16:creationId xmlns:a16="http://schemas.microsoft.com/office/drawing/2014/main" id="{E7EE5C2D-42D9-4DAD-9351-9AD8A65A843F}"/>
              </a:ext>
            </a:extLst>
          </p:cNvPr>
          <p:cNvSpPr>
            <a:spLocks noGrp="1"/>
          </p:cNvSpPr>
          <p:nvPr>
            <p:ph idx="1"/>
          </p:nvPr>
        </p:nvSpPr>
        <p:spPr>
          <a:xfrm>
            <a:off x="628650" y="1152939"/>
            <a:ext cx="7886700" cy="5024024"/>
          </a:xfrm>
        </p:spPr>
        <p:txBody>
          <a:bodyPr>
            <a:normAutofit lnSpcReduction="10000"/>
          </a:bodyPr>
          <a:lstStyle/>
          <a:p>
            <a:pPr algn="just"/>
            <a:r>
              <a:rPr lang="es-MX" sz="2400" dirty="0"/>
              <a:t>Tanto el público en general, como los usuarios de servicios financieros, </a:t>
            </a:r>
            <a:r>
              <a:rPr lang="es-MX" sz="2400" b="1" dirty="0"/>
              <a:t>podrán conocer </a:t>
            </a:r>
            <a:r>
              <a:rPr lang="es-MX" sz="2400" dirty="0"/>
              <a:t>de manera general la gama de productos o servicios que están a su disposición, con la ventaja de que también encontrarán a detalle sus características, requisitos, comisiones, costos de contratación (en su caso), alcances o beneficios, restricciones o exclusiones, así como sus programas de educación financiera.</a:t>
            </a:r>
          </a:p>
          <a:p>
            <a:pPr algn="just"/>
            <a:endParaRPr lang="es-MX" sz="2400" dirty="0"/>
          </a:p>
          <a:p>
            <a:pPr algn="just"/>
            <a:r>
              <a:rPr lang="es-MX" sz="2400" dirty="0"/>
              <a:t>Todos estos elementos, además de ser imprescindibles para tomar una decisión informada por parte del público interesado, permitirán también a las instituciones conocer la composición y características de los productos que otras instituciones están ofreciendo a determinados segmentos del mercado, incentivando con esto la competencia.</a:t>
            </a:r>
            <a:endParaRPr lang="es-MX" sz="3600" dirty="0"/>
          </a:p>
        </p:txBody>
      </p:sp>
      <p:sp>
        <p:nvSpPr>
          <p:cNvPr id="4" name="Marcador de número de diapositiva 3">
            <a:extLst>
              <a:ext uri="{FF2B5EF4-FFF2-40B4-BE49-F238E27FC236}">
                <a16:creationId xmlns:a16="http://schemas.microsoft.com/office/drawing/2014/main" id="{B4C4E3A9-74A6-40AC-B701-2F4422C4C95C}"/>
              </a:ext>
            </a:extLst>
          </p:cNvPr>
          <p:cNvSpPr>
            <a:spLocks noGrp="1"/>
          </p:cNvSpPr>
          <p:nvPr>
            <p:ph type="sldNum" sz="quarter" idx="12"/>
          </p:nvPr>
        </p:nvSpPr>
        <p:spPr/>
        <p:txBody>
          <a:bodyPr/>
          <a:lstStyle/>
          <a:p>
            <a:fld id="{571507EF-FDAC-4106-916F-1D34F66C5FE6}" type="slidenum">
              <a:rPr lang="es-MX" smtClean="0"/>
              <a:t>66</a:t>
            </a:fld>
            <a:endParaRPr lang="es-MX" dirty="0"/>
          </a:p>
        </p:txBody>
      </p:sp>
    </p:spTree>
    <p:extLst>
      <p:ext uri="{BB962C8B-B14F-4D97-AF65-F5344CB8AC3E}">
        <p14:creationId xmlns:p14="http://schemas.microsoft.com/office/powerpoint/2010/main" val="2642281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78DE8-0210-4529-96F0-7C934EA91189}"/>
              </a:ext>
            </a:extLst>
          </p:cNvPr>
          <p:cNvSpPr>
            <a:spLocks noGrp="1"/>
          </p:cNvSpPr>
          <p:nvPr>
            <p:ph type="title"/>
          </p:nvPr>
        </p:nvSpPr>
        <p:spPr/>
        <p:txBody>
          <a:bodyPr/>
          <a:lstStyle/>
          <a:p>
            <a:r>
              <a:rPr lang="es-MX" sz="4000" dirty="0">
                <a:effectLst/>
                <a:ea typeface="Times New Roman" panose="02020603050405020304" pitchFamily="18" charset="0"/>
              </a:rPr>
              <a:t>Ingreso de Fichas Técnicas (IFIT)</a:t>
            </a:r>
            <a:endParaRPr lang="es-MX" dirty="0"/>
          </a:p>
        </p:txBody>
      </p:sp>
      <p:sp>
        <p:nvSpPr>
          <p:cNvPr id="3" name="Marcador de contenido 2">
            <a:extLst>
              <a:ext uri="{FF2B5EF4-FFF2-40B4-BE49-F238E27FC236}">
                <a16:creationId xmlns:a16="http://schemas.microsoft.com/office/drawing/2014/main" id="{E7EE5C2D-42D9-4DAD-9351-9AD8A65A843F}"/>
              </a:ext>
            </a:extLst>
          </p:cNvPr>
          <p:cNvSpPr>
            <a:spLocks noGrp="1"/>
          </p:cNvSpPr>
          <p:nvPr>
            <p:ph idx="1"/>
          </p:nvPr>
        </p:nvSpPr>
        <p:spPr/>
        <p:txBody>
          <a:bodyPr/>
          <a:lstStyle/>
          <a:p>
            <a:pPr algn="just"/>
            <a:r>
              <a:rPr lang="es-MX" sz="2400" dirty="0"/>
              <a:t>Uno de los propósitos fundamentales del Buró de Entidades Financieras, es el mostrar de una manera sencilla, a través de Fichas Técnicas la composición de los productos y servicios financieros que las instituciones ofrecen en el mercado, especialmente aquellos de carácter masivo que se perfeccionan por medio de contratos de adhesión.</a:t>
            </a:r>
          </a:p>
          <a:p>
            <a:pPr algn="just"/>
            <a:endParaRPr lang="es-MX" sz="2400" dirty="0"/>
          </a:p>
          <a:p>
            <a:pPr algn="just"/>
            <a:r>
              <a:rPr lang="es-MX" sz="2400" dirty="0">
                <a:hlinkClick r:id="rId2"/>
              </a:rPr>
              <a:t>https://ifit.condusef.gob.mx/ifit/index.php</a:t>
            </a:r>
            <a:endParaRPr lang="es-MX" sz="2400" dirty="0"/>
          </a:p>
          <a:p>
            <a:pPr marL="0" indent="0" algn="just">
              <a:buNone/>
            </a:pPr>
            <a:endParaRPr lang="es-MX" sz="2400" dirty="0"/>
          </a:p>
        </p:txBody>
      </p:sp>
      <p:sp>
        <p:nvSpPr>
          <p:cNvPr id="4" name="Marcador de número de diapositiva 3">
            <a:extLst>
              <a:ext uri="{FF2B5EF4-FFF2-40B4-BE49-F238E27FC236}">
                <a16:creationId xmlns:a16="http://schemas.microsoft.com/office/drawing/2014/main" id="{B4C4E3A9-74A6-40AC-B701-2F4422C4C95C}"/>
              </a:ext>
            </a:extLst>
          </p:cNvPr>
          <p:cNvSpPr>
            <a:spLocks noGrp="1"/>
          </p:cNvSpPr>
          <p:nvPr>
            <p:ph type="sldNum" sz="quarter" idx="12"/>
          </p:nvPr>
        </p:nvSpPr>
        <p:spPr/>
        <p:txBody>
          <a:bodyPr/>
          <a:lstStyle/>
          <a:p>
            <a:fld id="{571507EF-FDAC-4106-916F-1D34F66C5FE6}" type="slidenum">
              <a:rPr lang="es-MX" smtClean="0"/>
              <a:t>67</a:t>
            </a:fld>
            <a:endParaRPr lang="es-MX" dirty="0"/>
          </a:p>
        </p:txBody>
      </p:sp>
    </p:spTree>
    <p:extLst>
      <p:ext uri="{BB962C8B-B14F-4D97-AF65-F5344CB8AC3E}">
        <p14:creationId xmlns:p14="http://schemas.microsoft.com/office/powerpoint/2010/main" val="27468905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D5D71C-A588-47B9-AE1D-2DE4AFE25F67}"/>
              </a:ext>
            </a:extLst>
          </p:cNvPr>
          <p:cNvSpPr>
            <a:spLocks noGrp="1"/>
          </p:cNvSpPr>
          <p:nvPr>
            <p:ph type="title"/>
          </p:nvPr>
        </p:nvSpPr>
        <p:spPr/>
        <p:txBody>
          <a:bodyPr>
            <a:normAutofit/>
          </a:bodyPr>
          <a:lstStyle/>
          <a:p>
            <a:r>
              <a:rPr lang="es-MX" sz="4400" b="1" dirty="0">
                <a:solidFill>
                  <a:srgbClr val="333333"/>
                </a:solidFill>
                <a:effectLst/>
                <a:latin typeface="+mn-lt"/>
                <a:ea typeface="Times New Roman" panose="02020603050405020304" pitchFamily="18" charset="0"/>
                <a:cs typeface="Open Sans" panose="020B0606030504020204" pitchFamily="34" charset="0"/>
              </a:rPr>
              <a:t>TEMA III</a:t>
            </a:r>
            <a:br>
              <a:rPr lang="es-MX" sz="4400" b="1" dirty="0">
                <a:solidFill>
                  <a:srgbClr val="333333"/>
                </a:solidFill>
                <a:effectLst/>
                <a:latin typeface="+mn-lt"/>
                <a:ea typeface="Times New Roman" panose="02020603050405020304" pitchFamily="18" charset="0"/>
                <a:cs typeface="Open Sans" panose="020B0606030504020204" pitchFamily="34" charset="0"/>
              </a:rPr>
            </a:br>
            <a:br>
              <a:rPr lang="es-MX" sz="4400" b="1" dirty="0">
                <a:solidFill>
                  <a:srgbClr val="333333"/>
                </a:solidFill>
                <a:effectLst/>
                <a:latin typeface="+mn-lt"/>
                <a:ea typeface="Times New Roman" panose="02020603050405020304" pitchFamily="18" charset="0"/>
                <a:cs typeface="Open Sans" panose="020B0606030504020204" pitchFamily="34" charset="0"/>
              </a:rPr>
            </a:br>
            <a:r>
              <a:rPr lang="es-MX" sz="4400" b="1" dirty="0">
                <a:solidFill>
                  <a:srgbClr val="333333"/>
                </a:solidFill>
                <a:effectLst/>
                <a:latin typeface="+mn-lt"/>
                <a:ea typeface="Times New Roman" panose="02020603050405020304" pitchFamily="18" charset="0"/>
                <a:cs typeface="Open Sans" panose="020B0606030504020204" pitchFamily="34" charset="0"/>
              </a:rPr>
              <a:t>CÓDIGO FISCAL DE LA FEDERACIÓN</a:t>
            </a:r>
            <a:endParaRPr lang="es-MX" sz="4400" dirty="0">
              <a:latin typeface="+mn-lt"/>
            </a:endParaRPr>
          </a:p>
        </p:txBody>
      </p:sp>
      <p:sp>
        <p:nvSpPr>
          <p:cNvPr id="4" name="Marcador de número de diapositiva 3">
            <a:extLst>
              <a:ext uri="{FF2B5EF4-FFF2-40B4-BE49-F238E27FC236}">
                <a16:creationId xmlns:a16="http://schemas.microsoft.com/office/drawing/2014/main" id="{D95019CF-573C-4B42-BEAD-CFB0C62A69CB}"/>
              </a:ext>
            </a:extLst>
          </p:cNvPr>
          <p:cNvSpPr>
            <a:spLocks noGrp="1"/>
          </p:cNvSpPr>
          <p:nvPr>
            <p:ph type="sldNum" sz="quarter" idx="12"/>
          </p:nvPr>
        </p:nvSpPr>
        <p:spPr/>
        <p:txBody>
          <a:bodyPr/>
          <a:lstStyle/>
          <a:p>
            <a:fld id="{571507EF-FDAC-4106-916F-1D34F66C5FE6}" type="slidenum">
              <a:rPr lang="es-MX" smtClean="0"/>
              <a:t>68</a:t>
            </a:fld>
            <a:endParaRPr lang="es-MX" dirty="0"/>
          </a:p>
        </p:txBody>
      </p:sp>
      <p:sp>
        <p:nvSpPr>
          <p:cNvPr id="5" name="Subtítulo 2">
            <a:extLst>
              <a:ext uri="{FF2B5EF4-FFF2-40B4-BE49-F238E27FC236}">
                <a16:creationId xmlns:a16="http://schemas.microsoft.com/office/drawing/2014/main" id="{9F8F0988-3B5C-EB2F-A9A9-90781F7A08F8}"/>
              </a:ext>
            </a:extLst>
          </p:cNvPr>
          <p:cNvSpPr>
            <a:spLocks noGrp="1"/>
          </p:cNvSpPr>
          <p:nvPr>
            <p:ph type="body" idx="1"/>
          </p:nvPr>
        </p:nvSpPr>
        <p:spPr>
          <a:xfrm>
            <a:off x="623888" y="5291828"/>
            <a:ext cx="7886700" cy="936694"/>
          </a:xfrm>
        </p:spPr>
        <p:txBody>
          <a:bodyPr>
            <a:noAutofit/>
          </a:bodyPr>
          <a:lstStyle/>
          <a:p>
            <a:pPr algn="ctr"/>
            <a:r>
              <a:rPr lang="es-MX" sz="2000" b="1" dirty="0"/>
              <a:t>Material elaborado por</a:t>
            </a:r>
            <a:r>
              <a:rPr lang="es-MX" sz="2000" b="1" dirty="0">
                <a:solidFill>
                  <a:schemeClr val="tx1"/>
                </a:solidFill>
              </a:rPr>
              <a:t>:</a:t>
            </a:r>
          </a:p>
          <a:p>
            <a:pPr algn="ctr"/>
            <a:r>
              <a:rPr lang="es-MX" sz="2000" b="1" dirty="0">
                <a:solidFill>
                  <a:schemeClr val="tx1"/>
                </a:solidFill>
              </a:rPr>
              <a:t>Mtro. Miguel Angel Díaz Pérez</a:t>
            </a:r>
          </a:p>
        </p:txBody>
      </p:sp>
    </p:spTree>
    <p:extLst>
      <p:ext uri="{BB962C8B-B14F-4D97-AF65-F5344CB8AC3E}">
        <p14:creationId xmlns:p14="http://schemas.microsoft.com/office/powerpoint/2010/main" val="12817462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9CB11D-991F-4ED9-B007-C855E994283C}"/>
              </a:ext>
            </a:extLst>
          </p:cNvPr>
          <p:cNvSpPr>
            <a:spLocks noGrp="1"/>
          </p:cNvSpPr>
          <p:nvPr>
            <p:ph type="title"/>
          </p:nvPr>
        </p:nvSpPr>
        <p:spPr>
          <a:xfrm>
            <a:off x="628650" y="689113"/>
            <a:ext cx="7886700" cy="721552"/>
          </a:xfrm>
        </p:spPr>
        <p:txBody>
          <a:bodyPr/>
          <a:lstStyle/>
          <a:p>
            <a:r>
              <a:rPr lang="es-MX" sz="4000" dirty="0">
                <a:solidFill>
                  <a:srgbClr val="333333"/>
                </a:solidFill>
                <a:effectLst/>
                <a:ea typeface="Times New Roman" panose="02020603050405020304" pitchFamily="18" charset="0"/>
                <a:cs typeface="Open Sans" panose="020B0606030504020204" pitchFamily="34" charset="0"/>
              </a:rPr>
              <a:t>Concepto de enajenación</a:t>
            </a:r>
            <a:endParaRPr lang="es-MX" dirty="0"/>
          </a:p>
        </p:txBody>
      </p:sp>
      <p:sp>
        <p:nvSpPr>
          <p:cNvPr id="3" name="Marcador de contenido 2">
            <a:extLst>
              <a:ext uri="{FF2B5EF4-FFF2-40B4-BE49-F238E27FC236}">
                <a16:creationId xmlns:a16="http://schemas.microsoft.com/office/drawing/2014/main" id="{D2EAAC07-9F45-4D69-B5EE-D27F64ABE715}"/>
              </a:ext>
            </a:extLst>
          </p:cNvPr>
          <p:cNvSpPr>
            <a:spLocks noGrp="1"/>
          </p:cNvSpPr>
          <p:nvPr>
            <p:ph idx="1"/>
          </p:nvPr>
        </p:nvSpPr>
        <p:spPr>
          <a:xfrm>
            <a:off x="655154" y="1815548"/>
            <a:ext cx="7886700" cy="4028661"/>
          </a:xfrm>
        </p:spPr>
        <p:txBody>
          <a:bodyPr>
            <a:noAutofit/>
          </a:bodyPr>
          <a:lstStyle/>
          <a:p>
            <a:pPr marL="640715" indent="-457200" algn="just">
              <a:buFont typeface="+mj-lt"/>
              <a:buAutoNum type="alphaUcPeriod"/>
            </a:pPr>
            <a:r>
              <a:rPr lang="es-ES" sz="2200" dirty="0">
                <a:effectLst/>
                <a:ea typeface="MS Mincho" panose="02020609040205080304" pitchFamily="49" charset="-128"/>
              </a:rPr>
              <a:t>Toda transmisión de propiedad, aun en la que el enajenante se reserve el dominio del bien enajenado</a:t>
            </a:r>
            <a:r>
              <a:rPr lang="es-MX" sz="2200" dirty="0">
                <a:ea typeface="MS Mincho" panose="02020609040205080304" pitchFamily="49" charset="-128"/>
              </a:rPr>
              <a:t>.</a:t>
            </a:r>
          </a:p>
          <a:p>
            <a:pPr marL="640715" indent="-457200" algn="just">
              <a:buFont typeface="+mj-lt"/>
              <a:buAutoNum type="alphaUcPeriod"/>
            </a:pPr>
            <a:endParaRPr lang="es-MX" sz="2200" dirty="0">
              <a:effectLst/>
              <a:ea typeface="MS Mincho" panose="02020609040205080304" pitchFamily="49" charset="-128"/>
            </a:endParaRPr>
          </a:p>
          <a:p>
            <a:pPr marL="640715" indent="-457200" algn="just">
              <a:buFont typeface="+mj-lt"/>
              <a:buAutoNum type="alphaUcPeriod"/>
            </a:pPr>
            <a:r>
              <a:rPr lang="es-ES" sz="2200" dirty="0">
                <a:effectLst/>
                <a:ea typeface="MS Mincho" panose="02020609040205080304" pitchFamily="49" charset="-128"/>
              </a:rPr>
              <a:t>Las adjudicaciones, aun cuando se realicen a favor del acreedor.</a:t>
            </a:r>
            <a:endParaRPr lang="es-MX" sz="2200" dirty="0">
              <a:ea typeface="MS Mincho" panose="02020609040205080304" pitchFamily="49" charset="-128"/>
            </a:endParaRPr>
          </a:p>
          <a:p>
            <a:pPr marL="640715" indent="-457200" algn="just">
              <a:buFont typeface="+mj-lt"/>
              <a:buAutoNum type="alphaUcPeriod"/>
            </a:pPr>
            <a:endParaRPr lang="es-MX" sz="2200" dirty="0">
              <a:effectLst/>
              <a:ea typeface="MS Mincho" panose="02020609040205080304" pitchFamily="49" charset="-128"/>
            </a:endParaRPr>
          </a:p>
          <a:p>
            <a:pPr marL="640715" indent="-457200" algn="just">
              <a:buFont typeface="+mj-lt"/>
              <a:buAutoNum type="alphaUcPeriod"/>
            </a:pPr>
            <a:r>
              <a:rPr lang="es-ES" sz="2200" dirty="0">
                <a:effectLst/>
                <a:ea typeface="MS Mincho" panose="02020609040205080304" pitchFamily="49" charset="-128"/>
              </a:rPr>
              <a:t>La que se realiza mediante el arrendamiento financiero.</a:t>
            </a:r>
            <a:endParaRPr lang="es-MX" sz="2200" dirty="0"/>
          </a:p>
        </p:txBody>
      </p:sp>
      <p:sp>
        <p:nvSpPr>
          <p:cNvPr id="4" name="Marcador de número de diapositiva 3">
            <a:extLst>
              <a:ext uri="{FF2B5EF4-FFF2-40B4-BE49-F238E27FC236}">
                <a16:creationId xmlns:a16="http://schemas.microsoft.com/office/drawing/2014/main" id="{A13F5C58-0CE8-4DC2-9073-A50392FBD179}"/>
              </a:ext>
            </a:extLst>
          </p:cNvPr>
          <p:cNvSpPr>
            <a:spLocks noGrp="1"/>
          </p:cNvSpPr>
          <p:nvPr>
            <p:ph type="sldNum" sz="quarter" idx="12"/>
          </p:nvPr>
        </p:nvSpPr>
        <p:spPr/>
        <p:txBody>
          <a:bodyPr/>
          <a:lstStyle/>
          <a:p>
            <a:fld id="{571507EF-FDAC-4106-916F-1D34F66C5FE6}" type="slidenum">
              <a:rPr lang="es-MX" smtClean="0"/>
              <a:t>69</a:t>
            </a:fld>
            <a:endParaRPr lang="es-MX" dirty="0"/>
          </a:p>
        </p:txBody>
      </p:sp>
    </p:spTree>
    <p:extLst>
      <p:ext uri="{BB962C8B-B14F-4D97-AF65-F5344CB8AC3E}">
        <p14:creationId xmlns:p14="http://schemas.microsoft.com/office/powerpoint/2010/main" val="259536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5DDA86-7E13-445F-8375-B89EDA15EFB9}"/>
              </a:ext>
            </a:extLst>
          </p:cNvPr>
          <p:cNvSpPr>
            <a:spLocks noGrp="1"/>
          </p:cNvSpPr>
          <p:nvPr>
            <p:ph type="title"/>
          </p:nvPr>
        </p:nvSpPr>
        <p:spPr>
          <a:xfrm>
            <a:off x="628650" y="0"/>
            <a:ext cx="7886700" cy="1325563"/>
          </a:xfrm>
        </p:spPr>
        <p:txBody>
          <a:bodyPr/>
          <a:lstStyle/>
          <a:p>
            <a:r>
              <a:rPr lang="es-MX" dirty="0"/>
              <a:t>Solicitud de opinión</a:t>
            </a:r>
            <a:br>
              <a:rPr lang="es-MX" dirty="0"/>
            </a:br>
            <a:r>
              <a:rPr lang="es-MX" dirty="0"/>
              <a:t>favorable a la CONDUSEF</a:t>
            </a:r>
          </a:p>
        </p:txBody>
      </p:sp>
      <p:sp>
        <p:nvSpPr>
          <p:cNvPr id="3" name="Marcador de contenido 2">
            <a:extLst>
              <a:ext uri="{FF2B5EF4-FFF2-40B4-BE49-F238E27FC236}">
                <a16:creationId xmlns:a16="http://schemas.microsoft.com/office/drawing/2014/main" id="{5C6351D5-D4BB-43B2-A466-97EECF7A2AAB}"/>
              </a:ext>
            </a:extLst>
          </p:cNvPr>
          <p:cNvSpPr>
            <a:spLocks noGrp="1"/>
          </p:cNvSpPr>
          <p:nvPr>
            <p:ph idx="1"/>
          </p:nvPr>
        </p:nvSpPr>
        <p:spPr>
          <a:xfrm>
            <a:off x="450574" y="1351722"/>
            <a:ext cx="8038272" cy="4784035"/>
          </a:xfrm>
        </p:spPr>
        <p:txBody>
          <a:bodyPr>
            <a:normAutofit lnSpcReduction="10000"/>
          </a:bodyPr>
          <a:lstStyle/>
          <a:p>
            <a:pPr marL="457200" indent="-457200" algn="just">
              <a:buFont typeface="+mj-lt"/>
              <a:buAutoNum type="arabicPeriod"/>
            </a:pPr>
            <a:r>
              <a:rPr lang="es-MX" sz="2200" dirty="0"/>
              <a:t>Primero hay que solicitar a la Secretaria de Economía la autorización de uso de denominación o razón social de la SOFOM en la dirección siguiente:</a:t>
            </a:r>
          </a:p>
          <a:p>
            <a:pPr marL="0" indent="0" algn="just">
              <a:buNone/>
            </a:pPr>
            <a:endParaRPr lang="es-MX" sz="2200" dirty="0"/>
          </a:p>
          <a:p>
            <a:pPr marL="0" indent="0" algn="just">
              <a:buNone/>
            </a:pPr>
            <a:r>
              <a:rPr lang="es-MX" sz="2200" dirty="0"/>
              <a:t>	https://mua.economia.gob.mx/mua-web/muaHome</a:t>
            </a:r>
          </a:p>
          <a:p>
            <a:pPr marL="0" indent="0" algn="just">
              <a:buNone/>
            </a:pPr>
            <a:endParaRPr lang="es-MX" sz="2200" dirty="0"/>
          </a:p>
          <a:p>
            <a:pPr marL="0" indent="0" algn="just">
              <a:buNone/>
            </a:pPr>
            <a:r>
              <a:rPr lang="es-MX" sz="2200" i="1" dirty="0"/>
              <a:t>Designando al 	fedatario público que protocolizará el contrato social. (Considerar 4 a 5 días hábiles)</a:t>
            </a:r>
          </a:p>
          <a:p>
            <a:pPr marL="457200" indent="-457200" algn="just">
              <a:buFont typeface="+mj-lt"/>
              <a:buAutoNum type="arabicPeriod"/>
            </a:pPr>
            <a:endParaRPr lang="es-MX" sz="2200" dirty="0"/>
          </a:p>
          <a:p>
            <a:pPr marL="457200" indent="-457200" algn="just">
              <a:buFont typeface="+mj-lt"/>
              <a:buAutoNum type="arabicPeriod" startAt="2"/>
            </a:pPr>
            <a:r>
              <a:rPr lang="es-MX" sz="2200" dirty="0"/>
              <a:t>Con la autorización arriba citada, hay que proceder a solicitar la opinión favorable de la CONDUSEF del proyecto de estatutos sociales de la SOFOM en:</a:t>
            </a:r>
          </a:p>
          <a:p>
            <a:pPr marL="457200" lvl="1" indent="0" algn="just">
              <a:buNone/>
            </a:pPr>
            <a:endParaRPr lang="es-MX" sz="2200" dirty="0"/>
          </a:p>
          <a:p>
            <a:pPr marL="457200" lvl="1" indent="0" algn="just">
              <a:buNone/>
            </a:pPr>
            <a:r>
              <a:rPr lang="es-MX" sz="2200" dirty="0"/>
              <a:t>	https://webapps.condusef.gob.mx/SIPRES/jsp/index.jsp</a:t>
            </a:r>
          </a:p>
        </p:txBody>
      </p:sp>
      <p:sp>
        <p:nvSpPr>
          <p:cNvPr id="4" name="Marcador de número de diapositiva 3">
            <a:extLst>
              <a:ext uri="{FF2B5EF4-FFF2-40B4-BE49-F238E27FC236}">
                <a16:creationId xmlns:a16="http://schemas.microsoft.com/office/drawing/2014/main" id="{C76EC193-D3B1-4270-9285-9638CBA019E8}"/>
              </a:ext>
            </a:extLst>
          </p:cNvPr>
          <p:cNvSpPr>
            <a:spLocks noGrp="1"/>
          </p:cNvSpPr>
          <p:nvPr>
            <p:ph type="sldNum" sz="quarter" idx="12"/>
          </p:nvPr>
        </p:nvSpPr>
        <p:spPr/>
        <p:txBody>
          <a:bodyPr/>
          <a:lstStyle/>
          <a:p>
            <a:fld id="{571507EF-FDAC-4106-916F-1D34F66C5FE6}" type="slidenum">
              <a:rPr lang="es-MX" smtClean="0"/>
              <a:t>7</a:t>
            </a:fld>
            <a:endParaRPr lang="es-MX" dirty="0"/>
          </a:p>
        </p:txBody>
      </p:sp>
    </p:spTree>
    <p:extLst>
      <p:ext uri="{BB962C8B-B14F-4D97-AF65-F5344CB8AC3E}">
        <p14:creationId xmlns:p14="http://schemas.microsoft.com/office/powerpoint/2010/main" val="27722912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9CB11D-991F-4ED9-B007-C855E994283C}"/>
              </a:ext>
            </a:extLst>
          </p:cNvPr>
          <p:cNvSpPr>
            <a:spLocks noGrp="1"/>
          </p:cNvSpPr>
          <p:nvPr>
            <p:ph type="title"/>
          </p:nvPr>
        </p:nvSpPr>
        <p:spPr>
          <a:xfrm>
            <a:off x="615398" y="808383"/>
            <a:ext cx="7886700" cy="721552"/>
          </a:xfrm>
        </p:spPr>
        <p:txBody>
          <a:bodyPr/>
          <a:lstStyle/>
          <a:p>
            <a:r>
              <a:rPr lang="es-MX" sz="4000" dirty="0">
                <a:solidFill>
                  <a:srgbClr val="333333"/>
                </a:solidFill>
                <a:effectLst/>
                <a:ea typeface="Times New Roman" panose="02020603050405020304" pitchFamily="18" charset="0"/>
                <a:cs typeface="Open Sans" panose="020B0606030504020204" pitchFamily="34" charset="0"/>
              </a:rPr>
              <a:t>Concepto de enajenación</a:t>
            </a:r>
            <a:endParaRPr lang="es-MX" dirty="0"/>
          </a:p>
        </p:txBody>
      </p:sp>
      <p:sp>
        <p:nvSpPr>
          <p:cNvPr id="3" name="Marcador de contenido 2">
            <a:extLst>
              <a:ext uri="{FF2B5EF4-FFF2-40B4-BE49-F238E27FC236}">
                <a16:creationId xmlns:a16="http://schemas.microsoft.com/office/drawing/2014/main" id="{D2EAAC07-9F45-4D69-B5EE-D27F64ABE715}"/>
              </a:ext>
            </a:extLst>
          </p:cNvPr>
          <p:cNvSpPr>
            <a:spLocks noGrp="1"/>
          </p:cNvSpPr>
          <p:nvPr>
            <p:ph idx="1"/>
          </p:nvPr>
        </p:nvSpPr>
        <p:spPr>
          <a:xfrm>
            <a:off x="655154" y="1749287"/>
            <a:ext cx="7886700" cy="3829878"/>
          </a:xfrm>
        </p:spPr>
        <p:txBody>
          <a:bodyPr>
            <a:noAutofit/>
          </a:bodyPr>
          <a:lstStyle/>
          <a:p>
            <a:pPr marL="183515" indent="0" algn="just">
              <a:buNone/>
            </a:pPr>
            <a:endParaRPr lang="es-ES" sz="2200" dirty="0">
              <a:ea typeface="MS Mincho" panose="02020609040205080304" pitchFamily="49" charset="-128"/>
            </a:endParaRPr>
          </a:p>
          <a:p>
            <a:pPr marL="640715" indent="-457200" algn="just">
              <a:buFont typeface="+mj-lt"/>
              <a:buAutoNum type="alphaUcPeriod" startAt="4"/>
            </a:pPr>
            <a:r>
              <a:rPr lang="es-ES" sz="2200" dirty="0">
                <a:effectLst/>
                <a:ea typeface="MS Mincho" panose="02020609040205080304" pitchFamily="49" charset="-128"/>
              </a:rPr>
              <a:t>La transmisión de derechos de crédito relacionados a proveeduría de bienes, de servicios o de ambos a través de un </a:t>
            </a:r>
            <a:r>
              <a:rPr lang="es-ES" sz="2200" b="1" dirty="0">
                <a:effectLst/>
                <a:ea typeface="MS Mincho" panose="02020609040205080304" pitchFamily="49" charset="-128"/>
              </a:rPr>
              <a:t>contrato de factoraje financiero </a:t>
            </a:r>
            <a:r>
              <a:rPr lang="es-ES" sz="2200" dirty="0">
                <a:effectLst/>
                <a:ea typeface="MS Mincho" panose="02020609040205080304" pitchFamily="49" charset="-128"/>
              </a:rPr>
              <a:t>en el momento de la celebración de dicho contrato, </a:t>
            </a:r>
            <a:r>
              <a:rPr lang="es-ES" sz="2200" u="sng" dirty="0">
                <a:effectLst/>
                <a:ea typeface="MS Mincho" panose="02020609040205080304" pitchFamily="49" charset="-128"/>
              </a:rPr>
              <a:t>excepto cuando se transmitan a través de factoraje con mandato de cobranza o con cobranza delegada </a:t>
            </a:r>
            <a:r>
              <a:rPr lang="es-ES" sz="2200" dirty="0">
                <a:effectLst/>
                <a:ea typeface="MS Mincho" panose="02020609040205080304" pitchFamily="49" charset="-128"/>
              </a:rPr>
              <a:t>así como en el caso de transmisión de derechos de crédito a cargo de personas físicas, en los que se considerará que existe enajenación hasta el momento en que se cobre los créditos correspondientes.</a:t>
            </a:r>
            <a:endParaRPr lang="es-MX" sz="2200" dirty="0"/>
          </a:p>
        </p:txBody>
      </p:sp>
      <p:sp>
        <p:nvSpPr>
          <p:cNvPr id="4" name="Marcador de número de diapositiva 3">
            <a:extLst>
              <a:ext uri="{FF2B5EF4-FFF2-40B4-BE49-F238E27FC236}">
                <a16:creationId xmlns:a16="http://schemas.microsoft.com/office/drawing/2014/main" id="{A13F5C58-0CE8-4DC2-9073-A50392FBD179}"/>
              </a:ext>
            </a:extLst>
          </p:cNvPr>
          <p:cNvSpPr>
            <a:spLocks noGrp="1"/>
          </p:cNvSpPr>
          <p:nvPr>
            <p:ph type="sldNum" sz="quarter" idx="12"/>
          </p:nvPr>
        </p:nvSpPr>
        <p:spPr/>
        <p:txBody>
          <a:bodyPr/>
          <a:lstStyle/>
          <a:p>
            <a:fld id="{571507EF-FDAC-4106-916F-1D34F66C5FE6}" type="slidenum">
              <a:rPr lang="es-MX" smtClean="0"/>
              <a:t>70</a:t>
            </a:fld>
            <a:endParaRPr lang="es-MX" dirty="0"/>
          </a:p>
        </p:txBody>
      </p:sp>
    </p:spTree>
    <p:extLst>
      <p:ext uri="{BB962C8B-B14F-4D97-AF65-F5344CB8AC3E}">
        <p14:creationId xmlns:p14="http://schemas.microsoft.com/office/powerpoint/2010/main" val="14479690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9CB11D-991F-4ED9-B007-C855E994283C}"/>
              </a:ext>
            </a:extLst>
          </p:cNvPr>
          <p:cNvSpPr>
            <a:spLocks noGrp="1"/>
          </p:cNvSpPr>
          <p:nvPr>
            <p:ph type="title"/>
          </p:nvPr>
        </p:nvSpPr>
        <p:spPr/>
        <p:txBody>
          <a:bodyPr/>
          <a:lstStyle/>
          <a:p>
            <a:r>
              <a:rPr lang="es-MX" sz="4000" dirty="0">
                <a:solidFill>
                  <a:srgbClr val="333333"/>
                </a:solidFill>
                <a:effectLst/>
                <a:ea typeface="Times New Roman" panose="02020603050405020304" pitchFamily="18" charset="0"/>
                <a:cs typeface="Open Sans" panose="020B0606030504020204" pitchFamily="34" charset="0"/>
              </a:rPr>
              <a:t>Concepto de</a:t>
            </a:r>
            <a:br>
              <a:rPr lang="es-MX" sz="4000" dirty="0">
                <a:solidFill>
                  <a:srgbClr val="333333"/>
                </a:solidFill>
                <a:effectLst/>
                <a:ea typeface="Times New Roman" panose="02020603050405020304" pitchFamily="18" charset="0"/>
                <a:cs typeface="Open Sans" panose="020B0606030504020204" pitchFamily="34" charset="0"/>
              </a:rPr>
            </a:br>
            <a:r>
              <a:rPr lang="es-MX" sz="4000" dirty="0">
                <a:solidFill>
                  <a:srgbClr val="333333"/>
                </a:solidFill>
                <a:effectLst/>
                <a:ea typeface="Times New Roman" panose="02020603050405020304" pitchFamily="18" charset="0"/>
                <a:cs typeface="Open Sans" panose="020B0606030504020204" pitchFamily="34" charset="0"/>
              </a:rPr>
              <a:t>Arrendamiento Financiero</a:t>
            </a:r>
            <a:endParaRPr lang="es-MX" dirty="0"/>
          </a:p>
        </p:txBody>
      </p:sp>
      <p:sp>
        <p:nvSpPr>
          <p:cNvPr id="3" name="Marcador de contenido 2">
            <a:extLst>
              <a:ext uri="{FF2B5EF4-FFF2-40B4-BE49-F238E27FC236}">
                <a16:creationId xmlns:a16="http://schemas.microsoft.com/office/drawing/2014/main" id="{D2EAAC07-9F45-4D69-B5EE-D27F64ABE715}"/>
              </a:ext>
            </a:extLst>
          </p:cNvPr>
          <p:cNvSpPr>
            <a:spLocks noGrp="1"/>
          </p:cNvSpPr>
          <p:nvPr>
            <p:ph idx="1"/>
          </p:nvPr>
        </p:nvSpPr>
        <p:spPr/>
        <p:txBody>
          <a:bodyPr>
            <a:normAutofit/>
          </a:bodyPr>
          <a:lstStyle/>
          <a:p>
            <a:pPr algn="just"/>
            <a:r>
              <a:rPr lang="es-MX" sz="2400" b="0" i="0" dirty="0">
                <a:solidFill>
                  <a:srgbClr val="202124"/>
                </a:solidFill>
                <a:effectLst/>
              </a:rPr>
              <a:t>Es una figura legal por medio de cual dos personas (físicas o morales) se comprometen de manera recíproca y voluntaria a: </a:t>
            </a:r>
            <a:r>
              <a:rPr lang="es-MX" sz="2400" b="1" i="0" dirty="0">
                <a:solidFill>
                  <a:srgbClr val="202124"/>
                </a:solidFill>
                <a:effectLst/>
              </a:rPr>
              <a:t>Arrendador</a:t>
            </a:r>
            <a:r>
              <a:rPr lang="es-MX" sz="2400" b="0" i="0" dirty="0">
                <a:solidFill>
                  <a:srgbClr val="202124"/>
                </a:solidFill>
                <a:effectLst/>
              </a:rPr>
              <a:t>: conceder el uso o goce temporal de un bien mueble o inmueble. </a:t>
            </a:r>
            <a:r>
              <a:rPr lang="es-MX" sz="2400" b="1" i="0" dirty="0">
                <a:solidFill>
                  <a:srgbClr val="202124"/>
                </a:solidFill>
                <a:effectLst/>
              </a:rPr>
              <a:t>Arrendatario</a:t>
            </a:r>
            <a:r>
              <a:rPr lang="es-MX" sz="2400" b="0" i="0" dirty="0">
                <a:solidFill>
                  <a:srgbClr val="202124"/>
                </a:solidFill>
                <a:effectLst/>
              </a:rPr>
              <a:t>: pagar un precio periódico por concepto de ese uso con opción de compra, renovarlo o dar por terminado el contrato.</a:t>
            </a:r>
            <a:endParaRPr lang="es-MX" sz="2400" dirty="0"/>
          </a:p>
        </p:txBody>
      </p:sp>
      <p:sp>
        <p:nvSpPr>
          <p:cNvPr id="4" name="Marcador de número de diapositiva 3">
            <a:extLst>
              <a:ext uri="{FF2B5EF4-FFF2-40B4-BE49-F238E27FC236}">
                <a16:creationId xmlns:a16="http://schemas.microsoft.com/office/drawing/2014/main" id="{A13F5C58-0CE8-4DC2-9073-A50392FBD179}"/>
              </a:ext>
            </a:extLst>
          </p:cNvPr>
          <p:cNvSpPr>
            <a:spLocks noGrp="1"/>
          </p:cNvSpPr>
          <p:nvPr>
            <p:ph type="sldNum" sz="quarter" idx="12"/>
          </p:nvPr>
        </p:nvSpPr>
        <p:spPr/>
        <p:txBody>
          <a:bodyPr/>
          <a:lstStyle/>
          <a:p>
            <a:fld id="{571507EF-FDAC-4106-916F-1D34F66C5FE6}" type="slidenum">
              <a:rPr lang="es-MX" smtClean="0"/>
              <a:t>71</a:t>
            </a:fld>
            <a:endParaRPr lang="es-MX" dirty="0"/>
          </a:p>
        </p:txBody>
      </p:sp>
    </p:spTree>
    <p:extLst>
      <p:ext uri="{BB962C8B-B14F-4D97-AF65-F5344CB8AC3E}">
        <p14:creationId xmlns:p14="http://schemas.microsoft.com/office/powerpoint/2010/main" val="2621907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36D2ED-4852-4CBA-86F8-F4061A8189D8}"/>
              </a:ext>
            </a:extLst>
          </p:cNvPr>
          <p:cNvSpPr>
            <a:spLocks noGrp="1"/>
          </p:cNvSpPr>
          <p:nvPr>
            <p:ph type="title"/>
          </p:nvPr>
        </p:nvSpPr>
        <p:spPr/>
        <p:txBody>
          <a:bodyPr/>
          <a:lstStyle/>
          <a:p>
            <a:r>
              <a:rPr lang="es-MX" sz="4000" dirty="0">
                <a:solidFill>
                  <a:srgbClr val="333333"/>
                </a:solidFill>
                <a:effectLst/>
                <a:ea typeface="Times New Roman" panose="02020603050405020304" pitchFamily="18" charset="0"/>
                <a:cs typeface="Open Sans" panose="020B0606030504020204" pitchFamily="34" charset="0"/>
              </a:rPr>
              <a:t>Fideicomiso de garantía</a:t>
            </a:r>
            <a:endParaRPr lang="es-MX" dirty="0"/>
          </a:p>
        </p:txBody>
      </p:sp>
      <p:sp>
        <p:nvSpPr>
          <p:cNvPr id="3" name="Marcador de contenido 2">
            <a:extLst>
              <a:ext uri="{FF2B5EF4-FFF2-40B4-BE49-F238E27FC236}">
                <a16:creationId xmlns:a16="http://schemas.microsoft.com/office/drawing/2014/main" id="{2BD1D0D0-686A-4283-A2DF-40D669E36028}"/>
              </a:ext>
            </a:extLst>
          </p:cNvPr>
          <p:cNvSpPr>
            <a:spLocks noGrp="1"/>
          </p:cNvSpPr>
          <p:nvPr>
            <p:ph idx="1"/>
          </p:nvPr>
        </p:nvSpPr>
        <p:spPr/>
        <p:txBody>
          <a:bodyPr>
            <a:normAutofit/>
          </a:bodyPr>
          <a:lstStyle/>
          <a:p>
            <a:pPr algn="just"/>
            <a:r>
              <a:rPr lang="es-MX" sz="2400" b="0" i="0" dirty="0">
                <a:solidFill>
                  <a:srgbClr val="202124"/>
                </a:solidFill>
                <a:effectLst/>
              </a:rPr>
              <a:t>Es un contrato por medio del cual una persona llamada fideicomitente (deudor) transfiere bienes a otra denominada fiduciario para que dichos bienes sirvan de </a:t>
            </a:r>
            <a:r>
              <a:rPr lang="es-MX" sz="2400" b="1" i="0" dirty="0">
                <a:solidFill>
                  <a:srgbClr val="202124"/>
                </a:solidFill>
                <a:effectLst/>
              </a:rPr>
              <a:t>garantía</a:t>
            </a:r>
            <a:r>
              <a:rPr lang="es-MX" sz="2400" b="0" i="0" dirty="0">
                <a:solidFill>
                  <a:srgbClr val="202124"/>
                </a:solidFill>
                <a:effectLst/>
              </a:rPr>
              <a:t> a una obligación contraída con otra persona denominada beneficiario (acreedor).</a:t>
            </a:r>
          </a:p>
          <a:p>
            <a:pPr algn="just"/>
            <a:endParaRPr lang="es-MX" sz="2400" dirty="0">
              <a:solidFill>
                <a:srgbClr val="202124"/>
              </a:solidFill>
            </a:endParaRPr>
          </a:p>
          <a:p>
            <a:pPr algn="just"/>
            <a:r>
              <a:rPr lang="es-MX" sz="2400" dirty="0">
                <a:solidFill>
                  <a:srgbClr val="202124"/>
                </a:solidFill>
              </a:rPr>
              <a:t>Figura jurídica reconocida para una SOFOM como fiduciaria</a:t>
            </a:r>
            <a:endParaRPr lang="es-MX" sz="2400" dirty="0"/>
          </a:p>
        </p:txBody>
      </p:sp>
      <p:sp>
        <p:nvSpPr>
          <p:cNvPr id="4" name="Marcador de número de diapositiva 3">
            <a:extLst>
              <a:ext uri="{FF2B5EF4-FFF2-40B4-BE49-F238E27FC236}">
                <a16:creationId xmlns:a16="http://schemas.microsoft.com/office/drawing/2014/main" id="{B8E30636-362C-46F8-9C27-1FEFBE52329B}"/>
              </a:ext>
            </a:extLst>
          </p:cNvPr>
          <p:cNvSpPr>
            <a:spLocks noGrp="1"/>
          </p:cNvSpPr>
          <p:nvPr>
            <p:ph type="sldNum" sz="quarter" idx="12"/>
          </p:nvPr>
        </p:nvSpPr>
        <p:spPr/>
        <p:txBody>
          <a:bodyPr/>
          <a:lstStyle/>
          <a:p>
            <a:fld id="{571507EF-FDAC-4106-916F-1D34F66C5FE6}" type="slidenum">
              <a:rPr lang="es-MX" smtClean="0"/>
              <a:t>72</a:t>
            </a:fld>
            <a:endParaRPr lang="es-MX" dirty="0"/>
          </a:p>
        </p:txBody>
      </p:sp>
    </p:spTree>
    <p:extLst>
      <p:ext uri="{BB962C8B-B14F-4D97-AF65-F5344CB8AC3E}">
        <p14:creationId xmlns:p14="http://schemas.microsoft.com/office/powerpoint/2010/main" val="31069358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E1DE46-3A35-4B0A-8898-70317C19681B}"/>
              </a:ext>
            </a:extLst>
          </p:cNvPr>
          <p:cNvSpPr>
            <a:spLocks noGrp="1"/>
          </p:cNvSpPr>
          <p:nvPr>
            <p:ph type="title"/>
          </p:nvPr>
        </p:nvSpPr>
        <p:spPr/>
        <p:txBody>
          <a:bodyPr>
            <a:noAutofit/>
          </a:bodyPr>
          <a:lstStyle/>
          <a:p>
            <a:r>
              <a:rPr lang="es-MX" sz="4400" b="1" dirty="0">
                <a:solidFill>
                  <a:srgbClr val="333333"/>
                </a:solidFill>
                <a:effectLst/>
                <a:latin typeface="+mn-lt"/>
                <a:ea typeface="Times New Roman" panose="02020603050405020304" pitchFamily="18" charset="0"/>
                <a:cs typeface="Open Sans" panose="020B0606030504020204" pitchFamily="34" charset="0"/>
              </a:rPr>
              <a:t>TEMA IV</a:t>
            </a:r>
            <a:br>
              <a:rPr lang="es-MX" sz="4400" b="1" dirty="0">
                <a:solidFill>
                  <a:srgbClr val="333333"/>
                </a:solidFill>
                <a:effectLst/>
                <a:latin typeface="+mn-lt"/>
                <a:ea typeface="Times New Roman" panose="02020603050405020304" pitchFamily="18" charset="0"/>
                <a:cs typeface="Open Sans" panose="020B0606030504020204" pitchFamily="34" charset="0"/>
              </a:rPr>
            </a:br>
            <a:br>
              <a:rPr lang="es-MX" sz="4400" b="1" dirty="0">
                <a:solidFill>
                  <a:srgbClr val="333333"/>
                </a:solidFill>
                <a:effectLst/>
                <a:latin typeface="+mn-lt"/>
                <a:ea typeface="Times New Roman" panose="02020603050405020304" pitchFamily="18" charset="0"/>
                <a:cs typeface="Open Sans" panose="020B0606030504020204" pitchFamily="34" charset="0"/>
              </a:rPr>
            </a:br>
            <a:r>
              <a:rPr lang="es-MX" sz="4400" b="1" dirty="0">
                <a:solidFill>
                  <a:srgbClr val="333333"/>
                </a:solidFill>
                <a:effectLst/>
                <a:latin typeface="+mn-lt"/>
                <a:ea typeface="Times New Roman" panose="02020603050405020304" pitchFamily="18" charset="0"/>
                <a:cs typeface="Open Sans" panose="020B0606030504020204" pitchFamily="34" charset="0"/>
              </a:rPr>
              <a:t>TRATAMIENTO FISCAL EN</a:t>
            </a:r>
            <a:br>
              <a:rPr lang="es-MX" sz="4400" b="1" dirty="0">
                <a:solidFill>
                  <a:srgbClr val="333333"/>
                </a:solidFill>
                <a:effectLst/>
                <a:latin typeface="+mn-lt"/>
                <a:ea typeface="Times New Roman" panose="02020603050405020304" pitchFamily="18" charset="0"/>
                <a:cs typeface="Open Sans" panose="020B0606030504020204" pitchFamily="34" charset="0"/>
              </a:rPr>
            </a:br>
            <a:r>
              <a:rPr lang="es-MX" sz="4400" b="1" dirty="0">
                <a:solidFill>
                  <a:srgbClr val="333333"/>
                </a:solidFill>
                <a:effectLst/>
                <a:latin typeface="+mn-lt"/>
                <a:ea typeface="Times New Roman" panose="02020603050405020304" pitchFamily="18" charset="0"/>
                <a:cs typeface="Open Sans" panose="020B0606030504020204" pitchFamily="34" charset="0"/>
              </a:rPr>
              <a:t>ISR E IVA (INTERESES, ARRENDAMIENTO FINANCIERO, FIDEICOMISO)</a:t>
            </a:r>
            <a:endParaRPr lang="es-MX" sz="4400" dirty="0">
              <a:latin typeface="+mn-lt"/>
            </a:endParaRPr>
          </a:p>
        </p:txBody>
      </p:sp>
      <p:sp>
        <p:nvSpPr>
          <p:cNvPr id="4" name="Marcador de número de diapositiva 3">
            <a:extLst>
              <a:ext uri="{FF2B5EF4-FFF2-40B4-BE49-F238E27FC236}">
                <a16:creationId xmlns:a16="http://schemas.microsoft.com/office/drawing/2014/main" id="{7331489B-3254-46DA-8849-3F7F8EFD2185}"/>
              </a:ext>
            </a:extLst>
          </p:cNvPr>
          <p:cNvSpPr>
            <a:spLocks noGrp="1"/>
          </p:cNvSpPr>
          <p:nvPr>
            <p:ph type="sldNum" sz="quarter" idx="12"/>
          </p:nvPr>
        </p:nvSpPr>
        <p:spPr/>
        <p:txBody>
          <a:bodyPr/>
          <a:lstStyle/>
          <a:p>
            <a:fld id="{571507EF-FDAC-4106-916F-1D34F66C5FE6}" type="slidenum">
              <a:rPr lang="es-MX" smtClean="0"/>
              <a:t>73</a:t>
            </a:fld>
            <a:endParaRPr lang="es-MX" dirty="0"/>
          </a:p>
        </p:txBody>
      </p:sp>
      <p:sp>
        <p:nvSpPr>
          <p:cNvPr id="5" name="Subtítulo 2">
            <a:extLst>
              <a:ext uri="{FF2B5EF4-FFF2-40B4-BE49-F238E27FC236}">
                <a16:creationId xmlns:a16="http://schemas.microsoft.com/office/drawing/2014/main" id="{290F2310-2444-97CF-AF68-686C2D53FDC2}"/>
              </a:ext>
            </a:extLst>
          </p:cNvPr>
          <p:cNvSpPr>
            <a:spLocks noGrp="1"/>
          </p:cNvSpPr>
          <p:nvPr>
            <p:ph type="body" idx="1"/>
          </p:nvPr>
        </p:nvSpPr>
        <p:spPr>
          <a:xfrm>
            <a:off x="623888" y="5291828"/>
            <a:ext cx="7886700" cy="936694"/>
          </a:xfrm>
        </p:spPr>
        <p:txBody>
          <a:bodyPr>
            <a:noAutofit/>
          </a:bodyPr>
          <a:lstStyle/>
          <a:p>
            <a:pPr algn="ctr"/>
            <a:r>
              <a:rPr lang="es-MX" sz="2000" b="1" dirty="0"/>
              <a:t>Material elaborado por</a:t>
            </a:r>
            <a:r>
              <a:rPr lang="es-MX" sz="2000" b="1" dirty="0">
                <a:solidFill>
                  <a:schemeClr val="tx1"/>
                </a:solidFill>
              </a:rPr>
              <a:t>:</a:t>
            </a:r>
          </a:p>
          <a:p>
            <a:pPr algn="ctr"/>
            <a:r>
              <a:rPr lang="es-MX" sz="2000" b="1" dirty="0">
                <a:solidFill>
                  <a:schemeClr val="tx1"/>
                </a:solidFill>
              </a:rPr>
              <a:t>Mtro. Miguel Angel Díaz Pérez</a:t>
            </a:r>
          </a:p>
        </p:txBody>
      </p:sp>
    </p:spTree>
    <p:extLst>
      <p:ext uri="{BB962C8B-B14F-4D97-AF65-F5344CB8AC3E}">
        <p14:creationId xmlns:p14="http://schemas.microsoft.com/office/powerpoint/2010/main" val="18208945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873723-FB42-4D2D-A273-7FAB640CDD85}"/>
              </a:ext>
            </a:extLst>
          </p:cNvPr>
          <p:cNvSpPr>
            <a:spLocks noGrp="1"/>
          </p:cNvSpPr>
          <p:nvPr>
            <p:ph type="title"/>
          </p:nvPr>
        </p:nvSpPr>
        <p:spPr>
          <a:xfrm>
            <a:off x="628650" y="0"/>
            <a:ext cx="7886700" cy="681796"/>
          </a:xfrm>
        </p:spPr>
        <p:txBody>
          <a:bodyPr/>
          <a:lstStyle/>
          <a:p>
            <a:r>
              <a:rPr lang="es-MX" dirty="0"/>
              <a:t>Concepto de interés</a:t>
            </a:r>
          </a:p>
        </p:txBody>
      </p:sp>
      <p:sp>
        <p:nvSpPr>
          <p:cNvPr id="3" name="Marcador de contenido 2">
            <a:extLst>
              <a:ext uri="{FF2B5EF4-FFF2-40B4-BE49-F238E27FC236}">
                <a16:creationId xmlns:a16="http://schemas.microsoft.com/office/drawing/2014/main" id="{1717D141-45F3-4E29-B7BC-DD713ED5361D}"/>
              </a:ext>
            </a:extLst>
          </p:cNvPr>
          <p:cNvSpPr>
            <a:spLocks noGrp="1"/>
          </p:cNvSpPr>
          <p:nvPr>
            <p:ph idx="1"/>
          </p:nvPr>
        </p:nvSpPr>
        <p:spPr>
          <a:xfrm>
            <a:off x="457200" y="834887"/>
            <a:ext cx="8229600" cy="5291281"/>
          </a:xfrm>
        </p:spPr>
        <p:txBody>
          <a:bodyPr>
            <a:normAutofit fontScale="85000" lnSpcReduction="20000"/>
          </a:bodyPr>
          <a:lstStyle/>
          <a:p>
            <a:pPr algn="just"/>
            <a:r>
              <a:rPr lang="es-ES" dirty="0"/>
              <a:t>Se consideran intereses, cualquiera que sea el nombre con que se les designe, a los rendimientos de créditos de cualquier clase. Se entiende que, entre otros; el monto de las comisiones que correspondan con motivo de apertura o garantía de créditos, del otorgamiento de una garantía o de la responsabilidad de cualquier clase, excepto cuando dichas contraprestaciones deban hacerse a instituciones de seguros o fianzas</a:t>
            </a:r>
          </a:p>
          <a:p>
            <a:pPr marL="0" indent="0" algn="just">
              <a:buNone/>
            </a:pPr>
            <a:r>
              <a:rPr lang="es-ES" dirty="0"/>
              <a:t> </a:t>
            </a:r>
            <a:endParaRPr lang="es-MX" dirty="0"/>
          </a:p>
          <a:p>
            <a:pPr algn="just"/>
            <a:r>
              <a:rPr lang="es-ES" dirty="0"/>
              <a:t>En las </a:t>
            </a:r>
            <a:r>
              <a:rPr lang="es-ES" b="1" dirty="0"/>
              <a:t>operaciones de</a:t>
            </a:r>
            <a:r>
              <a:rPr lang="es-ES" dirty="0"/>
              <a:t> </a:t>
            </a:r>
            <a:r>
              <a:rPr lang="es-ES" b="1" dirty="0"/>
              <a:t>factoraje financiero</a:t>
            </a:r>
            <a:r>
              <a:rPr lang="es-ES" dirty="0"/>
              <a:t>, se considerará interés la ganancia derivada de los derechos de crédito adquiridos por empresas de factoraje financiero </a:t>
            </a:r>
            <a:r>
              <a:rPr lang="es-ES" dirty="0">
                <a:highlight>
                  <a:srgbClr val="FFFF00"/>
                </a:highlight>
              </a:rPr>
              <a:t>y sociedades financieras de objeto múltiple</a:t>
            </a:r>
            <a:r>
              <a:rPr lang="es-ES" dirty="0"/>
              <a:t>.</a:t>
            </a:r>
            <a:endParaRPr lang="es-MX" dirty="0"/>
          </a:p>
          <a:p>
            <a:pPr algn="just"/>
            <a:endParaRPr lang="es-MX" dirty="0"/>
          </a:p>
          <a:p>
            <a:pPr algn="just"/>
            <a:r>
              <a:rPr lang="es-ES" dirty="0"/>
              <a:t>En los </a:t>
            </a:r>
            <a:r>
              <a:rPr lang="es-ES" b="1" dirty="0"/>
              <a:t>contratos de arrendamiento financiero</a:t>
            </a:r>
            <a:r>
              <a:rPr lang="es-ES" dirty="0"/>
              <a:t>, se considera interés la diferencia entre el total de pagos y el monto original de la inversión.</a:t>
            </a:r>
            <a:endParaRPr lang="es-MX" dirty="0"/>
          </a:p>
        </p:txBody>
      </p:sp>
      <p:sp>
        <p:nvSpPr>
          <p:cNvPr id="4" name="Marcador de número de diapositiva 3">
            <a:extLst>
              <a:ext uri="{FF2B5EF4-FFF2-40B4-BE49-F238E27FC236}">
                <a16:creationId xmlns:a16="http://schemas.microsoft.com/office/drawing/2014/main" id="{5428A663-7EB0-4081-AC8F-47D18FE0A66D}"/>
              </a:ext>
            </a:extLst>
          </p:cNvPr>
          <p:cNvSpPr>
            <a:spLocks noGrp="1"/>
          </p:cNvSpPr>
          <p:nvPr>
            <p:ph type="sldNum" sz="quarter" idx="12"/>
          </p:nvPr>
        </p:nvSpPr>
        <p:spPr/>
        <p:txBody>
          <a:bodyPr/>
          <a:lstStyle/>
          <a:p>
            <a:fld id="{329019D3-9015-314E-8D2E-E9BD081997F5}" type="slidenum">
              <a:rPr lang="es-ES" smtClean="0"/>
              <a:pPr/>
              <a:t>74</a:t>
            </a:fld>
            <a:endParaRPr lang="es-ES" dirty="0"/>
          </a:p>
        </p:txBody>
      </p:sp>
    </p:spTree>
    <p:extLst>
      <p:ext uri="{BB962C8B-B14F-4D97-AF65-F5344CB8AC3E}">
        <p14:creationId xmlns:p14="http://schemas.microsoft.com/office/powerpoint/2010/main" val="39748594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EBFE498-244A-4DB0-9BE5-14C26EC83117}"/>
              </a:ext>
            </a:extLst>
          </p:cNvPr>
          <p:cNvSpPr>
            <a:spLocks noGrp="1"/>
          </p:cNvSpPr>
          <p:nvPr>
            <p:ph type="sldNum" sz="quarter" idx="12"/>
          </p:nvPr>
        </p:nvSpPr>
        <p:spPr/>
        <p:txBody>
          <a:bodyPr/>
          <a:lstStyle/>
          <a:p>
            <a:fld id="{329019D3-9015-314E-8D2E-E9BD081997F5}" type="slidenum">
              <a:rPr lang="es-ES" smtClean="0"/>
              <a:pPr/>
              <a:t>75</a:t>
            </a:fld>
            <a:endParaRPr lang="es-ES" dirty="0"/>
          </a:p>
        </p:txBody>
      </p:sp>
      <p:sp>
        <p:nvSpPr>
          <p:cNvPr id="3" name="Marcador de contenido 2">
            <a:extLst>
              <a:ext uri="{FF2B5EF4-FFF2-40B4-BE49-F238E27FC236}">
                <a16:creationId xmlns:a16="http://schemas.microsoft.com/office/drawing/2014/main" id="{90289385-0DCA-48A5-8B33-4BFAB94ECE01}"/>
              </a:ext>
            </a:extLst>
          </p:cNvPr>
          <p:cNvSpPr>
            <a:spLocks noGrp="1"/>
          </p:cNvSpPr>
          <p:nvPr>
            <p:ph idx="4294967295"/>
          </p:nvPr>
        </p:nvSpPr>
        <p:spPr>
          <a:xfrm>
            <a:off x="351692" y="699867"/>
            <a:ext cx="8440615" cy="5461782"/>
          </a:xfrm>
        </p:spPr>
        <p:txBody>
          <a:bodyPr>
            <a:normAutofit lnSpcReduction="10000"/>
          </a:bodyPr>
          <a:lstStyle/>
          <a:p>
            <a:pPr algn="just"/>
            <a:r>
              <a:rPr lang="es-ES" dirty="0"/>
              <a:t>La cesión de derechos sobre los ingresos por otorgar el uso o goce temporal de inmuebles, se considerará como una operación de financiamiento; la cantidad que se obtenga por la cesión se tratará como préstamo, debiendo acumularse las rentas devengadas conforme al contrato, aun cuando éstas se cobren por el adquirente de los derechos. </a:t>
            </a:r>
            <a:endParaRPr lang="es-MX" dirty="0"/>
          </a:p>
          <a:p>
            <a:pPr algn="just"/>
            <a:endParaRPr lang="es-MX" dirty="0"/>
          </a:p>
          <a:p>
            <a:pPr algn="just"/>
            <a:r>
              <a:rPr lang="es-ES" dirty="0"/>
              <a:t>Cuando los créditos, deudas, operaciones o el importe de los pagos de los contratos de arrendamiento financiero, se ajusten mediante la aplicación de índices, factores o de cualquier otra forma, inclusive mediante el uso de unidades de inversión, se considerará el ajuste como parte del interés.</a:t>
            </a:r>
            <a:endParaRPr lang="es-MX" dirty="0"/>
          </a:p>
        </p:txBody>
      </p:sp>
    </p:spTree>
    <p:extLst>
      <p:ext uri="{BB962C8B-B14F-4D97-AF65-F5344CB8AC3E}">
        <p14:creationId xmlns:p14="http://schemas.microsoft.com/office/powerpoint/2010/main" val="9982235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A5044A-49BE-45EA-8354-176F14DD1400}"/>
              </a:ext>
            </a:extLst>
          </p:cNvPr>
          <p:cNvSpPr>
            <a:spLocks noGrp="1"/>
          </p:cNvSpPr>
          <p:nvPr>
            <p:ph type="title"/>
          </p:nvPr>
        </p:nvSpPr>
        <p:spPr>
          <a:xfrm>
            <a:off x="628650" y="139839"/>
            <a:ext cx="7886700" cy="1325563"/>
          </a:xfrm>
        </p:spPr>
        <p:txBody>
          <a:bodyPr/>
          <a:lstStyle/>
          <a:p>
            <a:r>
              <a:rPr lang="es-MX" dirty="0"/>
              <a:t>SOFOM, intermediario</a:t>
            </a:r>
            <a:br>
              <a:rPr lang="es-MX" dirty="0"/>
            </a:br>
            <a:r>
              <a:rPr lang="es-MX" dirty="0"/>
              <a:t>financiero no bancario</a:t>
            </a:r>
          </a:p>
        </p:txBody>
      </p:sp>
      <p:sp>
        <p:nvSpPr>
          <p:cNvPr id="3" name="Marcador de contenido 2">
            <a:extLst>
              <a:ext uri="{FF2B5EF4-FFF2-40B4-BE49-F238E27FC236}">
                <a16:creationId xmlns:a16="http://schemas.microsoft.com/office/drawing/2014/main" id="{F6B61EFF-F0F3-4243-881D-122E76A33927}"/>
              </a:ext>
            </a:extLst>
          </p:cNvPr>
          <p:cNvSpPr>
            <a:spLocks noGrp="1"/>
          </p:cNvSpPr>
          <p:nvPr>
            <p:ph idx="1"/>
          </p:nvPr>
        </p:nvSpPr>
        <p:spPr>
          <a:xfrm>
            <a:off x="628650" y="1484243"/>
            <a:ext cx="7886700" cy="4692720"/>
          </a:xfrm>
        </p:spPr>
        <p:txBody>
          <a:bodyPr>
            <a:normAutofit fontScale="92500" lnSpcReduction="10000"/>
          </a:bodyPr>
          <a:lstStyle/>
          <a:p>
            <a:pPr algn="just"/>
            <a:r>
              <a:rPr lang="es-ES" sz="2400" dirty="0"/>
              <a:t>Las que se refiere la Ley General de Organizaciones y Actividades Auxiliares del Crédito que tengan cuentas y documentos por cobrar derivados de las actividades que deben constituir su objeto social principal, conforme a lo dispuesto en dicha Ley, que </a:t>
            </a:r>
            <a:r>
              <a:rPr lang="es-ES" sz="2400" b="1" dirty="0"/>
              <a:t>representen al menos el 70% de sus activos totales.</a:t>
            </a:r>
          </a:p>
          <a:p>
            <a:pPr algn="just"/>
            <a:endParaRPr lang="es-ES" sz="2400" dirty="0"/>
          </a:p>
          <a:p>
            <a:pPr algn="just"/>
            <a:r>
              <a:rPr lang="es-ES" sz="2400" dirty="0"/>
              <a:t>Que tengan ingresos derivados de dichas actividades y de la enajenación o administración de los créditos otorgados por ellas, que </a:t>
            </a:r>
            <a:r>
              <a:rPr lang="es-ES" sz="2400" b="1" dirty="0"/>
              <a:t>representen al menos el 70% de sus ingresos totales.</a:t>
            </a:r>
          </a:p>
          <a:p>
            <a:pPr algn="just"/>
            <a:endParaRPr lang="es-ES" sz="2400" dirty="0"/>
          </a:p>
          <a:p>
            <a:pPr algn="just"/>
            <a:r>
              <a:rPr lang="es-ES" sz="2400" dirty="0"/>
              <a:t>Para los efectos de la determinación del porcentaje del 70%, </a:t>
            </a:r>
            <a:r>
              <a:rPr lang="es-ES" sz="2400" b="1" dirty="0"/>
              <a:t>no se considerarán los activos o ingresos </a:t>
            </a:r>
            <a:r>
              <a:rPr lang="es-ES" sz="2400" dirty="0"/>
              <a:t>que deriven de la enajenación a crédito de bienes o servicios de las propias sociedades, de las enajenaciones que se efectúen con cargo a tarjetas de crédito o financiamientos otorgados por terceros.</a:t>
            </a:r>
            <a:endParaRPr lang="es-MX" sz="2400" dirty="0"/>
          </a:p>
        </p:txBody>
      </p:sp>
      <p:sp>
        <p:nvSpPr>
          <p:cNvPr id="4" name="Marcador de número de diapositiva 3">
            <a:extLst>
              <a:ext uri="{FF2B5EF4-FFF2-40B4-BE49-F238E27FC236}">
                <a16:creationId xmlns:a16="http://schemas.microsoft.com/office/drawing/2014/main" id="{A25C1FBC-18A3-4F1E-BD1E-4FC7CA59ACDF}"/>
              </a:ext>
            </a:extLst>
          </p:cNvPr>
          <p:cNvSpPr>
            <a:spLocks noGrp="1"/>
          </p:cNvSpPr>
          <p:nvPr>
            <p:ph type="sldNum" sz="quarter" idx="12"/>
          </p:nvPr>
        </p:nvSpPr>
        <p:spPr/>
        <p:txBody>
          <a:bodyPr/>
          <a:lstStyle/>
          <a:p>
            <a:fld id="{329019D3-9015-314E-8D2E-E9BD081997F5}" type="slidenum">
              <a:rPr lang="es-ES" smtClean="0"/>
              <a:pPr/>
              <a:t>76</a:t>
            </a:fld>
            <a:endParaRPr lang="es-ES" dirty="0"/>
          </a:p>
        </p:txBody>
      </p:sp>
    </p:spTree>
    <p:extLst>
      <p:ext uri="{BB962C8B-B14F-4D97-AF65-F5344CB8AC3E}">
        <p14:creationId xmlns:p14="http://schemas.microsoft.com/office/powerpoint/2010/main" val="11093917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4C96CA-23AB-46FC-AF7D-D6A40E6833DC}"/>
              </a:ext>
            </a:extLst>
          </p:cNvPr>
          <p:cNvSpPr>
            <a:spLocks noGrp="1"/>
          </p:cNvSpPr>
          <p:nvPr>
            <p:ph type="title"/>
          </p:nvPr>
        </p:nvSpPr>
        <p:spPr>
          <a:xfrm>
            <a:off x="457200" y="441544"/>
            <a:ext cx="8229600" cy="1533029"/>
          </a:xfrm>
        </p:spPr>
        <p:txBody>
          <a:bodyPr>
            <a:normAutofit/>
          </a:bodyPr>
          <a:lstStyle/>
          <a:p>
            <a:r>
              <a:rPr lang="es-MX" dirty="0">
                <a:latin typeface="+mn-lt"/>
              </a:rPr>
              <a:t>Reglas de acumulación</a:t>
            </a:r>
            <a:br>
              <a:rPr lang="es-MX" dirty="0">
                <a:latin typeface="+mn-lt"/>
              </a:rPr>
            </a:br>
            <a:r>
              <a:rPr lang="es-MX" dirty="0">
                <a:latin typeface="+mn-lt"/>
              </a:rPr>
              <a:t>y deducción de intereses</a:t>
            </a:r>
          </a:p>
        </p:txBody>
      </p:sp>
      <p:sp>
        <p:nvSpPr>
          <p:cNvPr id="3" name="Marcador de contenido 2">
            <a:extLst>
              <a:ext uri="{FF2B5EF4-FFF2-40B4-BE49-F238E27FC236}">
                <a16:creationId xmlns:a16="http://schemas.microsoft.com/office/drawing/2014/main" id="{52920411-25EC-4B9C-9715-FF17EA31C722}"/>
              </a:ext>
            </a:extLst>
          </p:cNvPr>
          <p:cNvSpPr>
            <a:spLocks noGrp="1"/>
          </p:cNvSpPr>
          <p:nvPr>
            <p:ph idx="1"/>
          </p:nvPr>
        </p:nvSpPr>
        <p:spPr>
          <a:xfrm>
            <a:off x="457200" y="2238803"/>
            <a:ext cx="8229600" cy="3684920"/>
          </a:xfrm>
        </p:spPr>
        <p:txBody>
          <a:bodyPr>
            <a:normAutofit/>
          </a:bodyPr>
          <a:lstStyle/>
          <a:p>
            <a:r>
              <a:rPr lang="es-MX" sz="2400" dirty="0"/>
              <a:t>Conforme se devenguen</a:t>
            </a:r>
          </a:p>
          <a:p>
            <a:endParaRPr lang="es-MX" sz="2400" dirty="0"/>
          </a:p>
          <a:p>
            <a:r>
              <a:rPr lang="es-MX" sz="2400" dirty="0"/>
              <a:t>Los interese moratorios</a:t>
            </a:r>
          </a:p>
          <a:p>
            <a:endParaRPr lang="es-MX" sz="2400" dirty="0"/>
          </a:p>
          <a:p>
            <a:pPr marL="857250" lvl="1" indent="-457200">
              <a:buFont typeface="+mj-lt"/>
              <a:buAutoNum type="alphaLcParenR"/>
            </a:pPr>
            <a:r>
              <a:rPr lang="es-MX" dirty="0"/>
              <a:t>Los tres primeros meses se acumulan y deducen</a:t>
            </a:r>
          </a:p>
          <a:p>
            <a:pPr marL="857250" lvl="1" indent="-457200">
              <a:buFont typeface="+mj-lt"/>
              <a:buAutoNum type="alphaLcParenR"/>
            </a:pPr>
            <a:endParaRPr lang="es-MX" dirty="0"/>
          </a:p>
          <a:p>
            <a:pPr marL="857250" lvl="1" indent="-457200">
              <a:buFont typeface="+mj-lt"/>
              <a:buAutoNum type="alphaLcParenR"/>
            </a:pPr>
            <a:r>
              <a:rPr lang="es-MX" dirty="0"/>
              <a:t>Después del cuarto mes, hasta que efectivamente se cobren o paguen.</a:t>
            </a:r>
          </a:p>
        </p:txBody>
      </p:sp>
      <p:sp>
        <p:nvSpPr>
          <p:cNvPr id="4" name="Marcador de número de diapositiva 3">
            <a:extLst>
              <a:ext uri="{FF2B5EF4-FFF2-40B4-BE49-F238E27FC236}">
                <a16:creationId xmlns:a16="http://schemas.microsoft.com/office/drawing/2014/main" id="{1CC42BEB-77FF-44FB-9A84-8CD0FD5E868C}"/>
              </a:ext>
            </a:extLst>
          </p:cNvPr>
          <p:cNvSpPr>
            <a:spLocks noGrp="1"/>
          </p:cNvSpPr>
          <p:nvPr>
            <p:ph type="sldNum" sz="quarter" idx="12"/>
          </p:nvPr>
        </p:nvSpPr>
        <p:spPr/>
        <p:txBody>
          <a:bodyPr/>
          <a:lstStyle/>
          <a:p>
            <a:fld id="{329019D3-9015-314E-8D2E-E9BD081997F5}" type="slidenum">
              <a:rPr lang="es-ES" smtClean="0"/>
              <a:pPr/>
              <a:t>77</a:t>
            </a:fld>
            <a:endParaRPr lang="es-ES" dirty="0"/>
          </a:p>
        </p:txBody>
      </p:sp>
    </p:spTree>
    <p:extLst>
      <p:ext uri="{BB962C8B-B14F-4D97-AF65-F5344CB8AC3E}">
        <p14:creationId xmlns:p14="http://schemas.microsoft.com/office/powerpoint/2010/main" val="32709539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9ABE7-DEA6-417E-A0BF-9A1982F07DFB}"/>
              </a:ext>
            </a:extLst>
          </p:cNvPr>
          <p:cNvSpPr>
            <a:spLocks noGrp="1"/>
          </p:cNvSpPr>
          <p:nvPr>
            <p:ph type="title"/>
          </p:nvPr>
        </p:nvSpPr>
        <p:spPr>
          <a:xfrm>
            <a:off x="457200" y="291548"/>
            <a:ext cx="8229600" cy="1405539"/>
          </a:xfrm>
        </p:spPr>
        <p:txBody>
          <a:bodyPr>
            <a:normAutofit/>
          </a:bodyPr>
          <a:lstStyle/>
          <a:p>
            <a:r>
              <a:rPr lang="es-MX" dirty="0">
                <a:latin typeface="+mn-lt"/>
              </a:rPr>
              <a:t>Intereses exentos y</a:t>
            </a:r>
            <a:br>
              <a:rPr lang="es-MX" dirty="0">
                <a:latin typeface="+mn-lt"/>
              </a:rPr>
            </a:br>
            <a:r>
              <a:rPr lang="es-MX" dirty="0">
                <a:latin typeface="+mn-lt"/>
              </a:rPr>
              <a:t>gravados para efectos de IVA</a:t>
            </a:r>
          </a:p>
        </p:txBody>
      </p:sp>
      <p:sp>
        <p:nvSpPr>
          <p:cNvPr id="3" name="Marcador de contenido 2">
            <a:extLst>
              <a:ext uri="{FF2B5EF4-FFF2-40B4-BE49-F238E27FC236}">
                <a16:creationId xmlns:a16="http://schemas.microsoft.com/office/drawing/2014/main" id="{C2468682-5BA5-4526-8645-D992E6BABE2B}"/>
              </a:ext>
            </a:extLst>
          </p:cNvPr>
          <p:cNvSpPr>
            <a:spLocks noGrp="1"/>
          </p:cNvSpPr>
          <p:nvPr>
            <p:ph idx="1"/>
          </p:nvPr>
        </p:nvSpPr>
        <p:spPr>
          <a:xfrm>
            <a:off x="457200" y="1927274"/>
            <a:ext cx="8229600" cy="4198893"/>
          </a:xfrm>
        </p:spPr>
        <p:txBody>
          <a:bodyPr>
            <a:normAutofit fontScale="92500" lnSpcReduction="10000"/>
          </a:bodyPr>
          <a:lstStyle/>
          <a:p>
            <a:pPr algn="just"/>
            <a:r>
              <a:rPr lang="es-MX" sz="2400" dirty="0"/>
              <a:t>Toda otra obligación de dar, de no hacer o de permitir, asumida por una persona en beneficio de otra, </a:t>
            </a:r>
            <a:r>
              <a:rPr lang="es-MX" sz="2400" u="sng" dirty="0"/>
              <a:t>siempre que no esté considerada por esta Ley como enajenación </a:t>
            </a:r>
            <a:r>
              <a:rPr lang="es-MX" sz="2400" dirty="0"/>
              <a:t>o uso o goce temporal de bienes serán intereses gravados </a:t>
            </a:r>
            <a:r>
              <a:rPr lang="es-MX" sz="2400" b="1" dirty="0"/>
              <a:t>(Artículo 14, fracción VI)</a:t>
            </a:r>
          </a:p>
          <a:p>
            <a:pPr algn="just"/>
            <a:endParaRPr lang="es-MX" sz="2400" b="1" dirty="0"/>
          </a:p>
          <a:p>
            <a:pPr algn="just"/>
            <a:r>
              <a:rPr lang="es-MX" sz="2400" dirty="0"/>
              <a:t>Los créditos con garantía fiduciaria son exentos (Artículo 15, fracción IX)</a:t>
            </a:r>
          </a:p>
          <a:p>
            <a:pPr algn="just"/>
            <a:endParaRPr lang="es-MX" sz="2400" dirty="0"/>
          </a:p>
          <a:p>
            <a:pPr algn="just"/>
            <a:r>
              <a:rPr lang="es-MX" sz="2400" dirty="0"/>
              <a:t>Los que reciban y paguen las sociedades financieras de objeto múltiple que para los efectos del impuesto sobre la renta formen parte del sistema financiero, por el otorgamiento de crédito, de factoraje financiero o descuento en documentos pendientes de cobro, </a:t>
            </a:r>
            <a:r>
              <a:rPr lang="es-MX" sz="2400" dirty="0">
                <a:highlight>
                  <a:srgbClr val="FFFF00"/>
                </a:highlight>
              </a:rPr>
              <a:t>son exentos</a:t>
            </a:r>
            <a:r>
              <a:rPr lang="es-MX" sz="2400" dirty="0"/>
              <a:t>. (Art. 15, fracción X inciso b))</a:t>
            </a:r>
          </a:p>
        </p:txBody>
      </p:sp>
      <p:sp>
        <p:nvSpPr>
          <p:cNvPr id="4" name="Marcador de número de diapositiva 3">
            <a:extLst>
              <a:ext uri="{FF2B5EF4-FFF2-40B4-BE49-F238E27FC236}">
                <a16:creationId xmlns:a16="http://schemas.microsoft.com/office/drawing/2014/main" id="{A2F99234-81E6-4BBF-AEE6-9C9AC847DF2D}"/>
              </a:ext>
            </a:extLst>
          </p:cNvPr>
          <p:cNvSpPr>
            <a:spLocks noGrp="1"/>
          </p:cNvSpPr>
          <p:nvPr>
            <p:ph type="sldNum" sz="quarter" idx="12"/>
          </p:nvPr>
        </p:nvSpPr>
        <p:spPr/>
        <p:txBody>
          <a:bodyPr/>
          <a:lstStyle/>
          <a:p>
            <a:fld id="{329019D3-9015-314E-8D2E-E9BD081997F5}" type="slidenum">
              <a:rPr lang="es-ES" smtClean="0"/>
              <a:pPr/>
              <a:t>78</a:t>
            </a:fld>
            <a:endParaRPr lang="es-ES" dirty="0"/>
          </a:p>
        </p:txBody>
      </p:sp>
    </p:spTree>
    <p:extLst>
      <p:ext uri="{BB962C8B-B14F-4D97-AF65-F5344CB8AC3E}">
        <p14:creationId xmlns:p14="http://schemas.microsoft.com/office/powerpoint/2010/main" val="15518285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482882-5C4A-4679-A4E5-8910CA11DB53}"/>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9D1FBB67-68C4-43ED-AAC7-F7C47375DC0D}"/>
              </a:ext>
            </a:extLst>
          </p:cNvPr>
          <p:cNvSpPr>
            <a:spLocks noGrp="1"/>
          </p:cNvSpPr>
          <p:nvPr>
            <p:ph idx="1"/>
          </p:nvPr>
        </p:nvSpPr>
        <p:spPr/>
        <p:txBody>
          <a:bodyPr>
            <a:normAutofit/>
          </a:bodyPr>
          <a:lstStyle/>
          <a:p>
            <a:pPr algn="just"/>
            <a:r>
              <a:rPr lang="es-MX" sz="2400" dirty="0"/>
              <a:t>Al ser considerado el arrendamiento financiero una enajenación, los intereses que se cobre o paguen son gravados, siempre y cuando el acto a la actividad así lo sea.</a:t>
            </a:r>
          </a:p>
          <a:p>
            <a:pPr algn="just"/>
            <a:endParaRPr lang="es-MX" sz="2400" dirty="0"/>
          </a:p>
          <a:p>
            <a:pPr algn="just"/>
            <a:r>
              <a:rPr lang="es-MX" sz="2400" dirty="0"/>
              <a:t>Intereses derivados de tarjetas de crédito a personas físicas que no realicen actividad empresarial, son gravados.</a:t>
            </a:r>
          </a:p>
        </p:txBody>
      </p:sp>
      <p:sp>
        <p:nvSpPr>
          <p:cNvPr id="4" name="Marcador de número de diapositiva 3">
            <a:extLst>
              <a:ext uri="{FF2B5EF4-FFF2-40B4-BE49-F238E27FC236}">
                <a16:creationId xmlns:a16="http://schemas.microsoft.com/office/drawing/2014/main" id="{74EC7B99-C932-4BAC-BC96-8478BD91C683}"/>
              </a:ext>
            </a:extLst>
          </p:cNvPr>
          <p:cNvSpPr>
            <a:spLocks noGrp="1"/>
          </p:cNvSpPr>
          <p:nvPr>
            <p:ph type="sldNum" sz="quarter" idx="12"/>
          </p:nvPr>
        </p:nvSpPr>
        <p:spPr/>
        <p:txBody>
          <a:bodyPr/>
          <a:lstStyle/>
          <a:p>
            <a:fld id="{329019D3-9015-314E-8D2E-E9BD081997F5}" type="slidenum">
              <a:rPr lang="es-ES" smtClean="0"/>
              <a:pPr/>
              <a:t>79</a:t>
            </a:fld>
            <a:endParaRPr lang="es-ES" dirty="0"/>
          </a:p>
        </p:txBody>
      </p:sp>
    </p:spTree>
    <p:extLst>
      <p:ext uri="{BB962C8B-B14F-4D97-AF65-F5344CB8AC3E}">
        <p14:creationId xmlns:p14="http://schemas.microsoft.com/office/powerpoint/2010/main" val="2034714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86FCDFC-C92B-42B8-98E9-2E8AE5B54521}"/>
              </a:ext>
            </a:extLst>
          </p:cNvPr>
          <p:cNvSpPr>
            <a:spLocks noGrp="1"/>
          </p:cNvSpPr>
          <p:nvPr>
            <p:ph type="sldNum" sz="quarter" idx="12"/>
          </p:nvPr>
        </p:nvSpPr>
        <p:spPr/>
        <p:txBody>
          <a:bodyPr/>
          <a:lstStyle/>
          <a:p>
            <a:fld id="{571507EF-FDAC-4106-916F-1D34F66C5FE6}" type="slidenum">
              <a:rPr lang="es-MX" smtClean="0"/>
              <a:t>8</a:t>
            </a:fld>
            <a:endParaRPr lang="es-MX" dirty="0"/>
          </a:p>
        </p:txBody>
      </p:sp>
      <p:pic>
        <p:nvPicPr>
          <p:cNvPr id="5" name="Marcador de posición de imagen 4">
            <a:extLst>
              <a:ext uri="{FF2B5EF4-FFF2-40B4-BE49-F238E27FC236}">
                <a16:creationId xmlns:a16="http://schemas.microsoft.com/office/drawing/2014/main" id="{293392BC-2D55-44DB-B386-3D6127DF2C98}"/>
              </a:ext>
            </a:extLst>
          </p:cNvPr>
          <p:cNvPicPr>
            <a:picLocks noGrp="1" noChangeAspect="1"/>
          </p:cNvPicPr>
          <p:nvPr>
            <p:ph type="pic" sz="quarter" idx="13"/>
          </p:nvPr>
        </p:nvPicPr>
        <p:blipFill rotWithShape="1">
          <a:blip r:embed="rId2"/>
          <a:srcRect l="6700" t="25429" r="6102" b="35486"/>
          <a:stretch/>
        </p:blipFill>
        <p:spPr>
          <a:xfrm>
            <a:off x="357809" y="596347"/>
            <a:ext cx="8454887" cy="3180523"/>
          </a:xfrm>
        </p:spPr>
      </p:pic>
      <p:sp>
        <p:nvSpPr>
          <p:cNvPr id="6" name="Flecha: hacia la izquierda 5">
            <a:extLst>
              <a:ext uri="{FF2B5EF4-FFF2-40B4-BE49-F238E27FC236}">
                <a16:creationId xmlns:a16="http://schemas.microsoft.com/office/drawing/2014/main" id="{12068DB8-E70E-4B70-93D8-FD616FD52DCA}"/>
              </a:ext>
            </a:extLst>
          </p:cNvPr>
          <p:cNvSpPr/>
          <p:nvPr/>
        </p:nvSpPr>
        <p:spPr>
          <a:xfrm rot="10800000" flipH="1">
            <a:off x="4320209" y="2690189"/>
            <a:ext cx="795130" cy="3445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Flecha: hacia la izquierda 6">
            <a:extLst>
              <a:ext uri="{FF2B5EF4-FFF2-40B4-BE49-F238E27FC236}">
                <a16:creationId xmlns:a16="http://schemas.microsoft.com/office/drawing/2014/main" id="{BC4635A4-A699-4069-9DBC-32FA4DBDE1DE}"/>
              </a:ext>
            </a:extLst>
          </p:cNvPr>
          <p:cNvSpPr/>
          <p:nvPr/>
        </p:nvSpPr>
        <p:spPr>
          <a:xfrm rot="16200000" flipH="1">
            <a:off x="934282" y="4035291"/>
            <a:ext cx="795130" cy="3445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21439544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FA5EE-F79F-48A2-BB4E-69A6416B8843}"/>
              </a:ext>
            </a:extLst>
          </p:cNvPr>
          <p:cNvSpPr>
            <a:spLocks noGrp="1"/>
          </p:cNvSpPr>
          <p:nvPr>
            <p:ph type="title"/>
          </p:nvPr>
        </p:nvSpPr>
        <p:spPr>
          <a:xfrm>
            <a:off x="457200" y="626329"/>
            <a:ext cx="8229600" cy="1454261"/>
          </a:xfrm>
        </p:spPr>
        <p:txBody>
          <a:bodyPr>
            <a:normAutofit/>
          </a:bodyPr>
          <a:lstStyle/>
          <a:p>
            <a:r>
              <a:rPr lang="es-MX" dirty="0"/>
              <a:t>Obligación de retener</a:t>
            </a:r>
            <a:br>
              <a:rPr lang="es-MX" dirty="0"/>
            </a:br>
            <a:r>
              <a:rPr lang="es-MX" dirty="0"/>
              <a:t>ISR e IVA de los intereses</a:t>
            </a:r>
          </a:p>
        </p:txBody>
      </p:sp>
      <p:sp>
        <p:nvSpPr>
          <p:cNvPr id="3" name="Marcador de contenido 2">
            <a:extLst>
              <a:ext uri="{FF2B5EF4-FFF2-40B4-BE49-F238E27FC236}">
                <a16:creationId xmlns:a16="http://schemas.microsoft.com/office/drawing/2014/main" id="{F503D631-9617-488E-8DB3-EF90B225F5EA}"/>
              </a:ext>
            </a:extLst>
          </p:cNvPr>
          <p:cNvSpPr>
            <a:spLocks noGrp="1"/>
          </p:cNvSpPr>
          <p:nvPr>
            <p:ph idx="1"/>
          </p:nvPr>
        </p:nvSpPr>
        <p:spPr>
          <a:xfrm>
            <a:off x="496957" y="2376217"/>
            <a:ext cx="8229600" cy="3428236"/>
          </a:xfrm>
        </p:spPr>
        <p:txBody>
          <a:bodyPr>
            <a:normAutofit/>
          </a:bodyPr>
          <a:lstStyle/>
          <a:p>
            <a:pPr marL="0" indent="0">
              <a:buNone/>
            </a:pPr>
            <a:r>
              <a:rPr lang="x-none" sz="2400" dirty="0"/>
              <a:t>Sean personas morales que:</a:t>
            </a:r>
            <a:endParaRPr lang="es-MX" sz="2400" dirty="0"/>
          </a:p>
          <a:p>
            <a:pPr marL="0" indent="0">
              <a:buNone/>
            </a:pPr>
            <a:r>
              <a:rPr lang="x-none" sz="2400" dirty="0"/>
              <a:t> </a:t>
            </a:r>
            <a:endParaRPr lang="es-MX" sz="2400" dirty="0"/>
          </a:p>
          <a:p>
            <a:pPr marL="0" indent="0">
              <a:buNone/>
            </a:pPr>
            <a:r>
              <a:rPr lang="x-none" sz="2400" b="1" dirty="0"/>
              <a:t>a) 	</a:t>
            </a:r>
            <a:r>
              <a:rPr lang="x-none" sz="2400" dirty="0"/>
              <a:t>Reciban servicios personales independientes, o usen o gocen temporalmente bienes, prestados u otorgados por personas físicas, respectivamente.</a:t>
            </a:r>
            <a:endParaRPr lang="es-MX" sz="2400" dirty="0"/>
          </a:p>
          <a:p>
            <a:pPr marL="0" indent="0">
              <a:buNone/>
            </a:pPr>
            <a:r>
              <a:rPr lang="x-none" sz="2400" dirty="0"/>
              <a:t> </a:t>
            </a:r>
            <a:endParaRPr lang="es-MX" sz="2400" dirty="0"/>
          </a:p>
          <a:p>
            <a:pPr marL="0" indent="0">
              <a:buNone/>
            </a:pPr>
            <a:r>
              <a:rPr lang="es-MX" sz="2400" b="1" dirty="0"/>
              <a:t>b</a:t>
            </a:r>
            <a:r>
              <a:rPr lang="x-none" sz="2400" b="1" dirty="0"/>
              <a:t>) 	</a:t>
            </a:r>
            <a:r>
              <a:rPr lang="x-none" sz="2400" dirty="0"/>
              <a:t>Reciban servicios prestados por comisionistas, cuando éstos sean personas físicas.</a:t>
            </a:r>
            <a:endParaRPr lang="es-MX" sz="2400" dirty="0"/>
          </a:p>
        </p:txBody>
      </p:sp>
      <p:sp>
        <p:nvSpPr>
          <p:cNvPr id="4" name="Marcador de número de diapositiva 3">
            <a:extLst>
              <a:ext uri="{FF2B5EF4-FFF2-40B4-BE49-F238E27FC236}">
                <a16:creationId xmlns:a16="http://schemas.microsoft.com/office/drawing/2014/main" id="{931A7DF6-C5F7-496A-820E-1C13DC8C2B39}"/>
              </a:ext>
            </a:extLst>
          </p:cNvPr>
          <p:cNvSpPr>
            <a:spLocks noGrp="1"/>
          </p:cNvSpPr>
          <p:nvPr>
            <p:ph type="sldNum" sz="quarter" idx="12"/>
          </p:nvPr>
        </p:nvSpPr>
        <p:spPr/>
        <p:txBody>
          <a:bodyPr/>
          <a:lstStyle/>
          <a:p>
            <a:fld id="{329019D3-9015-314E-8D2E-E9BD081997F5}" type="slidenum">
              <a:rPr lang="es-ES" smtClean="0"/>
              <a:pPr/>
              <a:t>80</a:t>
            </a:fld>
            <a:endParaRPr lang="es-ES" dirty="0"/>
          </a:p>
        </p:txBody>
      </p:sp>
    </p:spTree>
    <p:extLst>
      <p:ext uri="{BB962C8B-B14F-4D97-AF65-F5344CB8AC3E}">
        <p14:creationId xmlns:p14="http://schemas.microsoft.com/office/powerpoint/2010/main" val="27535771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83E25-62B4-4F95-8410-53243F7B051E}"/>
              </a:ext>
            </a:extLst>
          </p:cNvPr>
          <p:cNvSpPr>
            <a:spLocks noGrp="1"/>
          </p:cNvSpPr>
          <p:nvPr>
            <p:ph type="title"/>
          </p:nvPr>
        </p:nvSpPr>
        <p:spPr>
          <a:xfrm>
            <a:off x="457200" y="238539"/>
            <a:ext cx="8229600" cy="1388209"/>
          </a:xfrm>
        </p:spPr>
        <p:txBody>
          <a:bodyPr>
            <a:normAutofit/>
          </a:bodyPr>
          <a:lstStyle/>
          <a:p>
            <a:r>
              <a:rPr lang="es-MX" dirty="0"/>
              <a:t>Obligaciones de</a:t>
            </a:r>
            <a:br>
              <a:rPr lang="es-MX" dirty="0"/>
            </a:br>
            <a:r>
              <a:rPr lang="es-MX" dirty="0"/>
              <a:t>presentación de declaraciones</a:t>
            </a:r>
          </a:p>
        </p:txBody>
      </p:sp>
      <p:sp>
        <p:nvSpPr>
          <p:cNvPr id="3" name="Marcador de contenido 2">
            <a:extLst>
              <a:ext uri="{FF2B5EF4-FFF2-40B4-BE49-F238E27FC236}">
                <a16:creationId xmlns:a16="http://schemas.microsoft.com/office/drawing/2014/main" id="{311F43DE-F4BD-49C3-A9A4-FA6BF7F61B88}"/>
              </a:ext>
            </a:extLst>
          </p:cNvPr>
          <p:cNvSpPr>
            <a:spLocks noGrp="1"/>
          </p:cNvSpPr>
          <p:nvPr>
            <p:ph idx="1"/>
          </p:nvPr>
        </p:nvSpPr>
        <p:spPr>
          <a:xfrm>
            <a:off x="457200" y="1856935"/>
            <a:ext cx="8229600" cy="4269232"/>
          </a:xfrm>
        </p:spPr>
        <p:txBody>
          <a:bodyPr>
            <a:normAutofit/>
          </a:bodyPr>
          <a:lstStyle/>
          <a:p>
            <a:r>
              <a:rPr lang="es-MX" sz="2400" dirty="0"/>
              <a:t>Pagos provisionales mensuales del ISR</a:t>
            </a:r>
          </a:p>
          <a:p>
            <a:endParaRPr lang="es-MX" sz="2400" dirty="0"/>
          </a:p>
          <a:p>
            <a:r>
              <a:rPr lang="es-MX" sz="2400" dirty="0"/>
              <a:t>Declaración mensual definitiva del IVA</a:t>
            </a:r>
          </a:p>
          <a:p>
            <a:endParaRPr lang="es-MX" sz="2400" dirty="0"/>
          </a:p>
          <a:p>
            <a:r>
              <a:rPr lang="es-MX" sz="2400" dirty="0"/>
              <a:t>Declaración mensual informativa de operaciones con terceros</a:t>
            </a:r>
          </a:p>
          <a:p>
            <a:endParaRPr lang="es-MX" sz="2400" dirty="0"/>
          </a:p>
          <a:p>
            <a:r>
              <a:rPr lang="es-MX" sz="2400" dirty="0"/>
              <a:t>Declaración anual (DEM, formato 18)</a:t>
            </a:r>
          </a:p>
        </p:txBody>
      </p:sp>
      <p:sp>
        <p:nvSpPr>
          <p:cNvPr id="4" name="Marcador de número de diapositiva 3">
            <a:extLst>
              <a:ext uri="{FF2B5EF4-FFF2-40B4-BE49-F238E27FC236}">
                <a16:creationId xmlns:a16="http://schemas.microsoft.com/office/drawing/2014/main" id="{19C3A014-90B9-4EF8-BAC2-04B8B5B85ED3}"/>
              </a:ext>
            </a:extLst>
          </p:cNvPr>
          <p:cNvSpPr>
            <a:spLocks noGrp="1"/>
          </p:cNvSpPr>
          <p:nvPr>
            <p:ph type="sldNum" sz="quarter" idx="12"/>
          </p:nvPr>
        </p:nvSpPr>
        <p:spPr/>
        <p:txBody>
          <a:bodyPr/>
          <a:lstStyle/>
          <a:p>
            <a:fld id="{329019D3-9015-314E-8D2E-E9BD081997F5}" type="slidenum">
              <a:rPr lang="es-ES" smtClean="0"/>
              <a:pPr/>
              <a:t>81</a:t>
            </a:fld>
            <a:endParaRPr lang="es-ES" dirty="0"/>
          </a:p>
        </p:txBody>
      </p:sp>
    </p:spTree>
    <p:extLst>
      <p:ext uri="{BB962C8B-B14F-4D97-AF65-F5344CB8AC3E}">
        <p14:creationId xmlns:p14="http://schemas.microsoft.com/office/powerpoint/2010/main" val="7196417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C6CA88-5281-4239-8737-DA78B671CF02}"/>
              </a:ext>
            </a:extLst>
          </p:cNvPr>
          <p:cNvSpPr>
            <a:spLocks noGrp="1"/>
          </p:cNvSpPr>
          <p:nvPr>
            <p:ph type="title"/>
          </p:nvPr>
        </p:nvSpPr>
        <p:spPr>
          <a:xfrm>
            <a:off x="628650" y="365127"/>
            <a:ext cx="7886700" cy="681796"/>
          </a:xfrm>
        </p:spPr>
        <p:txBody>
          <a:bodyPr/>
          <a:lstStyle/>
          <a:p>
            <a:r>
              <a:rPr lang="es-MX" dirty="0"/>
              <a:t>Principales rubros contables</a:t>
            </a:r>
          </a:p>
        </p:txBody>
      </p:sp>
      <p:sp>
        <p:nvSpPr>
          <p:cNvPr id="3" name="Marcador de contenido 2">
            <a:extLst>
              <a:ext uri="{FF2B5EF4-FFF2-40B4-BE49-F238E27FC236}">
                <a16:creationId xmlns:a16="http://schemas.microsoft.com/office/drawing/2014/main" id="{EEE3C9A2-D6AE-400F-9D7B-E475C8439669}"/>
              </a:ext>
            </a:extLst>
          </p:cNvPr>
          <p:cNvSpPr>
            <a:spLocks noGrp="1"/>
          </p:cNvSpPr>
          <p:nvPr>
            <p:ph idx="1"/>
          </p:nvPr>
        </p:nvSpPr>
        <p:spPr>
          <a:xfrm>
            <a:off x="628650" y="1139687"/>
            <a:ext cx="7886700" cy="5037276"/>
          </a:xfrm>
        </p:spPr>
        <p:txBody>
          <a:bodyPr>
            <a:normAutofit fontScale="77500" lnSpcReduction="20000"/>
          </a:bodyPr>
          <a:lstStyle/>
          <a:p>
            <a:r>
              <a:rPr lang="es-MX" sz="2400" dirty="0"/>
              <a:t>En SOFOM ER aplicar el catálogo de cuentas de la CNBV</a:t>
            </a:r>
          </a:p>
          <a:p>
            <a:endParaRPr lang="es-MX" sz="2400" dirty="0"/>
          </a:p>
          <a:p>
            <a:r>
              <a:rPr lang="es-MX" sz="2400" dirty="0"/>
              <a:t>En SOFOM ENR, es como cualquier otra empresa; por lo que, sugerimos lo siguiente:</a:t>
            </a:r>
          </a:p>
          <a:p>
            <a:pPr marL="0" indent="0">
              <a:buNone/>
            </a:pPr>
            <a:r>
              <a:rPr lang="es-MX" sz="2400" b="1" i="0" dirty="0">
                <a:solidFill>
                  <a:srgbClr val="000000"/>
                </a:solidFill>
                <a:effectLst/>
              </a:rPr>
              <a:t>	Disponibilidades</a:t>
            </a:r>
            <a:br>
              <a:rPr lang="es-MX" sz="2400" dirty="0"/>
            </a:br>
            <a:r>
              <a:rPr lang="es-MX" sz="2400" dirty="0"/>
              <a:t>	    </a:t>
            </a:r>
            <a:r>
              <a:rPr lang="es-MX" sz="2400" b="0" i="0" dirty="0">
                <a:solidFill>
                  <a:srgbClr val="000000"/>
                </a:solidFill>
                <a:effectLst/>
              </a:rPr>
              <a:t>Inversiones</a:t>
            </a:r>
            <a:br>
              <a:rPr lang="es-MX" sz="2400" dirty="0"/>
            </a:br>
            <a:r>
              <a:rPr lang="es-MX" sz="2400" dirty="0"/>
              <a:t>	    </a:t>
            </a:r>
            <a:r>
              <a:rPr lang="es-MX" sz="2400" b="0" i="0" dirty="0">
                <a:solidFill>
                  <a:srgbClr val="000000"/>
                </a:solidFill>
                <a:effectLst/>
              </a:rPr>
              <a:t>Cartera de crédito vigente</a:t>
            </a:r>
            <a:br>
              <a:rPr lang="es-MX" sz="2400" dirty="0"/>
            </a:br>
            <a:r>
              <a:rPr lang="es-MX" sz="2400" dirty="0"/>
              <a:t>	    </a:t>
            </a:r>
            <a:r>
              <a:rPr lang="es-MX" sz="2400" b="0" i="0" dirty="0">
                <a:solidFill>
                  <a:srgbClr val="000000"/>
                </a:solidFill>
                <a:effectLst/>
              </a:rPr>
              <a:t>Cartera de crédito vencida</a:t>
            </a:r>
            <a:br>
              <a:rPr lang="es-MX" sz="2400" dirty="0"/>
            </a:br>
            <a:r>
              <a:rPr lang="es-MX" sz="2400" dirty="0"/>
              <a:t>	    </a:t>
            </a:r>
            <a:r>
              <a:rPr lang="es-MX" sz="2400" b="0" i="0" dirty="0">
                <a:solidFill>
                  <a:srgbClr val="000000"/>
                </a:solidFill>
                <a:effectLst/>
              </a:rPr>
              <a:t>Estimación preventiva para riesgos crediticios</a:t>
            </a:r>
            <a:br>
              <a:rPr lang="es-MX" sz="2400" dirty="0"/>
            </a:br>
            <a:r>
              <a:rPr lang="es-MX" sz="2400" dirty="0"/>
              <a:t>	    </a:t>
            </a:r>
            <a:r>
              <a:rPr lang="es-MX" sz="2400" b="0" i="0" dirty="0">
                <a:solidFill>
                  <a:srgbClr val="000000"/>
                </a:solidFill>
                <a:effectLst/>
              </a:rPr>
              <a:t>Cartera de créditos (neta)</a:t>
            </a:r>
            <a:br>
              <a:rPr lang="es-MX" sz="2400" dirty="0"/>
            </a:br>
            <a:r>
              <a:rPr lang="es-MX" sz="2400" dirty="0"/>
              <a:t>	    </a:t>
            </a:r>
            <a:r>
              <a:rPr lang="es-MX" sz="2400" b="0" i="0" dirty="0">
                <a:solidFill>
                  <a:srgbClr val="000000"/>
                </a:solidFill>
                <a:effectLst/>
              </a:rPr>
              <a:t>Deudores diversos (neto)</a:t>
            </a:r>
            <a:br>
              <a:rPr lang="es-MX" sz="2400" dirty="0"/>
            </a:br>
            <a:r>
              <a:rPr lang="es-MX" sz="2400" dirty="0"/>
              <a:t>	    </a:t>
            </a:r>
            <a:r>
              <a:rPr lang="es-MX" sz="2400" b="0" i="0" dirty="0">
                <a:solidFill>
                  <a:srgbClr val="000000"/>
                </a:solidFill>
                <a:effectLst/>
              </a:rPr>
              <a:t>Bienes adjudicados</a:t>
            </a:r>
            <a:br>
              <a:rPr lang="es-MX" sz="2400" dirty="0"/>
            </a:br>
            <a:r>
              <a:rPr lang="es-MX" sz="2400" dirty="0"/>
              <a:t>	</a:t>
            </a:r>
            <a:r>
              <a:rPr lang="es-MX" sz="2400" b="1" i="0" dirty="0">
                <a:solidFill>
                  <a:srgbClr val="000000"/>
                </a:solidFill>
                <a:effectLst/>
              </a:rPr>
              <a:t>Inmuebles, mobiliario y equipo (Neto)</a:t>
            </a:r>
            <a:br>
              <a:rPr lang="es-MX" sz="2400" dirty="0"/>
            </a:br>
            <a:endParaRPr lang="es-MX" sz="2400" dirty="0"/>
          </a:p>
          <a:p>
            <a:pPr marL="0" indent="0">
              <a:buNone/>
            </a:pPr>
            <a:r>
              <a:rPr lang="es-MX" sz="2400" b="0" i="0" dirty="0">
                <a:solidFill>
                  <a:srgbClr val="000000"/>
                </a:solidFill>
                <a:effectLst/>
              </a:rPr>
              <a:t>	</a:t>
            </a:r>
            <a:r>
              <a:rPr lang="es-MX" sz="2400" b="1" i="0" dirty="0">
                <a:solidFill>
                  <a:srgbClr val="000000"/>
                </a:solidFill>
                <a:effectLst/>
              </a:rPr>
              <a:t>Inversiones permanentes en acciones</a:t>
            </a:r>
            <a:br>
              <a:rPr lang="es-MX" sz="2400" dirty="0"/>
            </a:br>
            <a:endParaRPr lang="es-MX" sz="2400" dirty="0"/>
          </a:p>
          <a:p>
            <a:pPr marL="0" indent="0">
              <a:buNone/>
            </a:pPr>
            <a:r>
              <a:rPr lang="es-MX" sz="2400" b="0" i="0" dirty="0">
                <a:solidFill>
                  <a:srgbClr val="000000"/>
                </a:solidFill>
                <a:effectLst/>
              </a:rPr>
              <a:t>	</a:t>
            </a:r>
            <a:r>
              <a:rPr lang="es-MX" sz="2400" b="1" i="0" dirty="0">
                <a:solidFill>
                  <a:srgbClr val="000000"/>
                </a:solidFill>
                <a:effectLst/>
              </a:rPr>
              <a:t>Impuestos diferidos a favor</a:t>
            </a:r>
            <a:br>
              <a:rPr lang="es-MX" sz="2400" dirty="0"/>
            </a:br>
            <a:endParaRPr lang="es-MX" sz="2400" dirty="0"/>
          </a:p>
          <a:p>
            <a:pPr marL="0" indent="0">
              <a:buNone/>
            </a:pPr>
            <a:r>
              <a:rPr lang="es-MX" sz="2400" b="0" i="0" dirty="0">
                <a:solidFill>
                  <a:srgbClr val="000000"/>
                </a:solidFill>
                <a:effectLst/>
              </a:rPr>
              <a:t>	</a:t>
            </a:r>
            <a:r>
              <a:rPr lang="es-MX" sz="2400" b="1" i="0" dirty="0">
                <a:solidFill>
                  <a:srgbClr val="000000"/>
                </a:solidFill>
                <a:effectLst/>
              </a:rPr>
              <a:t>Otros activos.</a:t>
            </a:r>
            <a:br>
              <a:rPr lang="es-MX" sz="2400" dirty="0"/>
            </a:br>
            <a:endParaRPr lang="es-MX" sz="2400" dirty="0"/>
          </a:p>
        </p:txBody>
      </p:sp>
      <p:sp>
        <p:nvSpPr>
          <p:cNvPr id="4" name="Marcador de número de diapositiva 3">
            <a:extLst>
              <a:ext uri="{FF2B5EF4-FFF2-40B4-BE49-F238E27FC236}">
                <a16:creationId xmlns:a16="http://schemas.microsoft.com/office/drawing/2014/main" id="{58C0B98A-C6BB-4134-8C77-155A599E9801}"/>
              </a:ext>
            </a:extLst>
          </p:cNvPr>
          <p:cNvSpPr>
            <a:spLocks noGrp="1"/>
          </p:cNvSpPr>
          <p:nvPr>
            <p:ph type="sldNum" sz="quarter" idx="12"/>
          </p:nvPr>
        </p:nvSpPr>
        <p:spPr/>
        <p:txBody>
          <a:bodyPr/>
          <a:lstStyle/>
          <a:p>
            <a:fld id="{329019D3-9015-314E-8D2E-E9BD081997F5}" type="slidenum">
              <a:rPr lang="es-ES" smtClean="0"/>
              <a:pPr/>
              <a:t>82</a:t>
            </a:fld>
            <a:endParaRPr lang="es-ES" dirty="0"/>
          </a:p>
        </p:txBody>
      </p:sp>
    </p:spTree>
    <p:extLst>
      <p:ext uri="{BB962C8B-B14F-4D97-AF65-F5344CB8AC3E}">
        <p14:creationId xmlns:p14="http://schemas.microsoft.com/office/powerpoint/2010/main" val="2143053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C6CA88-5281-4239-8737-DA78B671CF02}"/>
              </a:ext>
            </a:extLst>
          </p:cNvPr>
          <p:cNvSpPr>
            <a:spLocks noGrp="1"/>
          </p:cNvSpPr>
          <p:nvPr>
            <p:ph type="title"/>
          </p:nvPr>
        </p:nvSpPr>
        <p:spPr>
          <a:xfrm>
            <a:off x="629841" y="365127"/>
            <a:ext cx="7886700" cy="854074"/>
          </a:xfrm>
        </p:spPr>
        <p:txBody>
          <a:bodyPr/>
          <a:lstStyle/>
          <a:p>
            <a:r>
              <a:rPr lang="es-MX" dirty="0"/>
              <a:t>Principales rubros contables</a:t>
            </a:r>
          </a:p>
        </p:txBody>
      </p:sp>
      <p:sp>
        <p:nvSpPr>
          <p:cNvPr id="5" name="Marcador de texto 4">
            <a:extLst>
              <a:ext uri="{FF2B5EF4-FFF2-40B4-BE49-F238E27FC236}">
                <a16:creationId xmlns:a16="http://schemas.microsoft.com/office/drawing/2014/main" id="{F572A8AA-0F28-4470-901B-F749638DD043}"/>
              </a:ext>
            </a:extLst>
          </p:cNvPr>
          <p:cNvSpPr>
            <a:spLocks noGrp="1"/>
          </p:cNvSpPr>
          <p:nvPr>
            <p:ph type="body" idx="1"/>
          </p:nvPr>
        </p:nvSpPr>
        <p:spPr>
          <a:xfrm>
            <a:off x="669599" y="965545"/>
            <a:ext cx="3868340" cy="823912"/>
          </a:xfrm>
        </p:spPr>
        <p:txBody>
          <a:bodyPr/>
          <a:lstStyle/>
          <a:p>
            <a:pPr algn="ctr"/>
            <a:r>
              <a:rPr lang="es-MX" sz="2400" dirty="0"/>
              <a:t>PASIVOS</a:t>
            </a:r>
            <a:endParaRPr lang="es-MX" dirty="0"/>
          </a:p>
        </p:txBody>
      </p:sp>
      <p:sp>
        <p:nvSpPr>
          <p:cNvPr id="3" name="Marcador de contenido 2">
            <a:extLst>
              <a:ext uri="{FF2B5EF4-FFF2-40B4-BE49-F238E27FC236}">
                <a16:creationId xmlns:a16="http://schemas.microsoft.com/office/drawing/2014/main" id="{EEE3C9A2-D6AE-400F-9D7B-E475C8439669}"/>
              </a:ext>
            </a:extLst>
          </p:cNvPr>
          <p:cNvSpPr>
            <a:spLocks noGrp="1"/>
          </p:cNvSpPr>
          <p:nvPr>
            <p:ph sz="half" idx="2"/>
          </p:nvPr>
        </p:nvSpPr>
        <p:spPr>
          <a:xfrm>
            <a:off x="603338" y="1948483"/>
            <a:ext cx="3868340" cy="4240281"/>
          </a:xfrm>
        </p:spPr>
        <p:txBody>
          <a:bodyPr>
            <a:normAutofit fontScale="92500" lnSpcReduction="20000"/>
          </a:bodyPr>
          <a:lstStyle/>
          <a:p>
            <a:pPr marL="0" indent="0">
              <a:buNone/>
            </a:pPr>
            <a:r>
              <a:rPr lang="es-MX" sz="2600" dirty="0"/>
              <a:t>Bursátiles</a:t>
            </a:r>
          </a:p>
          <a:p>
            <a:pPr marL="0" indent="0">
              <a:buNone/>
            </a:pPr>
            <a:r>
              <a:rPr lang="es-MX" sz="2600" dirty="0"/>
              <a:t>Bancarios</a:t>
            </a:r>
          </a:p>
          <a:p>
            <a:pPr marL="0" indent="0">
              <a:buNone/>
            </a:pPr>
            <a:r>
              <a:rPr lang="es-MX" sz="2600" dirty="0"/>
              <a:t>Otros organismos</a:t>
            </a:r>
          </a:p>
          <a:p>
            <a:pPr marL="0" indent="0">
              <a:buNone/>
            </a:pPr>
            <a:r>
              <a:rPr lang="es-MX" sz="2600" dirty="0"/>
              <a:t>Otras cuentas por pagar</a:t>
            </a:r>
          </a:p>
          <a:p>
            <a:pPr marL="0" indent="0">
              <a:buNone/>
            </a:pPr>
            <a:r>
              <a:rPr lang="es-MX" sz="2600" dirty="0"/>
              <a:t>Contribuciones</a:t>
            </a:r>
          </a:p>
          <a:p>
            <a:pPr marL="0" indent="0">
              <a:buNone/>
            </a:pPr>
            <a:r>
              <a:rPr lang="es-MX" sz="2600" dirty="0"/>
              <a:t>   Propias</a:t>
            </a:r>
          </a:p>
          <a:p>
            <a:pPr marL="0" indent="0">
              <a:buNone/>
            </a:pPr>
            <a:r>
              <a:rPr lang="es-MX" sz="2600" dirty="0"/>
              <a:t>   Retenidas a terceros</a:t>
            </a:r>
          </a:p>
          <a:p>
            <a:pPr marL="0" indent="0">
              <a:buNone/>
            </a:pPr>
            <a:r>
              <a:rPr lang="es-MX" sz="2600" dirty="0"/>
              <a:t>Impuesto a la Utilidad</a:t>
            </a:r>
          </a:p>
          <a:p>
            <a:pPr marL="0" indent="0">
              <a:buNone/>
            </a:pPr>
            <a:r>
              <a:rPr lang="es-MX" sz="2600" dirty="0"/>
              <a:t>Créditos diferidos</a:t>
            </a:r>
          </a:p>
          <a:p>
            <a:pPr marL="0" indent="0">
              <a:buNone/>
            </a:pPr>
            <a:r>
              <a:rPr lang="es-MX" sz="2400" dirty="0"/>
              <a:t>     </a:t>
            </a:r>
            <a:br>
              <a:rPr lang="es-MX" sz="2400" dirty="0"/>
            </a:br>
            <a:endParaRPr lang="es-MX" sz="2400" dirty="0"/>
          </a:p>
        </p:txBody>
      </p:sp>
      <p:sp>
        <p:nvSpPr>
          <p:cNvPr id="6" name="Marcador de texto 5">
            <a:extLst>
              <a:ext uri="{FF2B5EF4-FFF2-40B4-BE49-F238E27FC236}">
                <a16:creationId xmlns:a16="http://schemas.microsoft.com/office/drawing/2014/main" id="{89FFD6C0-F83B-424F-ABD4-4C7FE943D1D2}"/>
              </a:ext>
            </a:extLst>
          </p:cNvPr>
          <p:cNvSpPr>
            <a:spLocks noGrp="1"/>
          </p:cNvSpPr>
          <p:nvPr>
            <p:ph type="body" sz="quarter" idx="3"/>
          </p:nvPr>
        </p:nvSpPr>
        <p:spPr>
          <a:xfrm>
            <a:off x="4562889" y="952293"/>
            <a:ext cx="3887391" cy="823912"/>
          </a:xfrm>
        </p:spPr>
        <p:txBody>
          <a:bodyPr/>
          <a:lstStyle/>
          <a:p>
            <a:pPr algn="ctr"/>
            <a:r>
              <a:rPr lang="es-MX" dirty="0"/>
              <a:t>CAPITAL CONTALE</a:t>
            </a:r>
          </a:p>
        </p:txBody>
      </p:sp>
      <p:sp>
        <p:nvSpPr>
          <p:cNvPr id="7" name="Marcador de contenido 6">
            <a:extLst>
              <a:ext uri="{FF2B5EF4-FFF2-40B4-BE49-F238E27FC236}">
                <a16:creationId xmlns:a16="http://schemas.microsoft.com/office/drawing/2014/main" id="{7054C45C-A21A-47E8-97E5-DCCC5385C0B1}"/>
              </a:ext>
            </a:extLst>
          </p:cNvPr>
          <p:cNvSpPr>
            <a:spLocks noGrp="1"/>
          </p:cNvSpPr>
          <p:nvPr>
            <p:ph sz="quarter" idx="4"/>
          </p:nvPr>
        </p:nvSpPr>
        <p:spPr>
          <a:xfrm>
            <a:off x="4629150" y="2001078"/>
            <a:ext cx="3887391" cy="4306957"/>
          </a:xfrm>
        </p:spPr>
        <p:txBody>
          <a:bodyPr>
            <a:normAutofit fontScale="92500" lnSpcReduction="20000"/>
          </a:bodyPr>
          <a:lstStyle/>
          <a:p>
            <a:pPr marL="0" indent="0">
              <a:buNone/>
            </a:pPr>
            <a:r>
              <a:rPr lang="es-MX" sz="2400" dirty="0"/>
              <a:t>Capital Contribuido</a:t>
            </a:r>
          </a:p>
          <a:p>
            <a:pPr marL="0" indent="0">
              <a:buNone/>
            </a:pPr>
            <a:r>
              <a:rPr lang="es-MX" sz="2400" dirty="0"/>
              <a:t>Capital Ganado</a:t>
            </a:r>
          </a:p>
          <a:p>
            <a:pPr marL="0" indent="0">
              <a:buNone/>
            </a:pPr>
            <a:r>
              <a:rPr lang="es-MX" sz="2400" dirty="0"/>
              <a:t>   Reservas de capital</a:t>
            </a:r>
          </a:p>
          <a:p>
            <a:pPr marL="0" indent="0">
              <a:buNone/>
            </a:pPr>
            <a:r>
              <a:rPr lang="es-MX" sz="2400" dirty="0"/>
              <a:t>    Reservas de reinversión</a:t>
            </a:r>
          </a:p>
          <a:p>
            <a:pPr marL="0" indent="0">
              <a:buNone/>
            </a:pPr>
            <a:r>
              <a:rPr lang="es-MX" sz="2400" dirty="0"/>
              <a:t>    Resultados de ejercicios ant.</a:t>
            </a:r>
          </a:p>
          <a:p>
            <a:pPr marL="0" indent="0">
              <a:buNone/>
            </a:pPr>
            <a:r>
              <a:rPr lang="es-MX" sz="2400" dirty="0"/>
              <a:t>    Resultado del ejercicio</a:t>
            </a:r>
          </a:p>
          <a:p>
            <a:pPr marL="0" indent="0">
              <a:buNone/>
            </a:pPr>
            <a:r>
              <a:rPr lang="es-MX" sz="2400" dirty="0"/>
              <a:t>Cuentas de orden</a:t>
            </a:r>
          </a:p>
          <a:p>
            <a:pPr marL="0" indent="0">
              <a:buNone/>
            </a:pPr>
            <a:r>
              <a:rPr lang="es-MX" sz="2400" dirty="0"/>
              <a:t>    Obligaciones por contingencia</a:t>
            </a:r>
          </a:p>
          <a:p>
            <a:pPr marL="0" indent="0">
              <a:buNone/>
            </a:pPr>
            <a:r>
              <a:rPr lang="es-MX" sz="2400" dirty="0"/>
              <a:t>    Bienes en custodia</a:t>
            </a:r>
          </a:p>
          <a:p>
            <a:pPr marL="0" indent="0">
              <a:buNone/>
            </a:pPr>
            <a:r>
              <a:rPr lang="es-MX" sz="2400" dirty="0"/>
              <a:t>    Bienes en administración</a:t>
            </a:r>
          </a:p>
          <a:p>
            <a:pPr marL="0" indent="0">
              <a:buNone/>
            </a:pPr>
            <a:r>
              <a:rPr lang="es-MX" sz="2400" dirty="0"/>
              <a:t>    Mandatos y comisiones</a:t>
            </a:r>
          </a:p>
        </p:txBody>
      </p:sp>
      <p:sp>
        <p:nvSpPr>
          <p:cNvPr id="4" name="Marcador de número de diapositiva 3">
            <a:extLst>
              <a:ext uri="{FF2B5EF4-FFF2-40B4-BE49-F238E27FC236}">
                <a16:creationId xmlns:a16="http://schemas.microsoft.com/office/drawing/2014/main" id="{58C0B98A-C6BB-4134-8C77-155A599E9801}"/>
              </a:ext>
            </a:extLst>
          </p:cNvPr>
          <p:cNvSpPr>
            <a:spLocks noGrp="1"/>
          </p:cNvSpPr>
          <p:nvPr>
            <p:ph type="sldNum" sz="quarter" idx="12"/>
          </p:nvPr>
        </p:nvSpPr>
        <p:spPr/>
        <p:txBody>
          <a:bodyPr/>
          <a:lstStyle/>
          <a:p>
            <a:fld id="{329019D3-9015-314E-8D2E-E9BD081997F5}" type="slidenum">
              <a:rPr lang="es-ES" smtClean="0"/>
              <a:pPr/>
              <a:t>83</a:t>
            </a:fld>
            <a:endParaRPr lang="es-ES" dirty="0"/>
          </a:p>
        </p:txBody>
      </p:sp>
    </p:spTree>
    <p:extLst>
      <p:ext uri="{BB962C8B-B14F-4D97-AF65-F5344CB8AC3E}">
        <p14:creationId xmlns:p14="http://schemas.microsoft.com/office/powerpoint/2010/main" val="1216799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A0F84C-A7C8-446E-963E-57C9D3E725A4}"/>
              </a:ext>
            </a:extLst>
          </p:cNvPr>
          <p:cNvSpPr>
            <a:spLocks noGrp="1"/>
          </p:cNvSpPr>
          <p:nvPr>
            <p:ph type="title"/>
          </p:nvPr>
        </p:nvSpPr>
        <p:spPr/>
        <p:txBody>
          <a:bodyPr>
            <a:normAutofit/>
          </a:bodyPr>
          <a:lstStyle/>
          <a:p>
            <a:r>
              <a:rPr lang="es-MX" sz="4400" dirty="0"/>
              <a:t>TEMA V</a:t>
            </a:r>
            <a:br>
              <a:rPr lang="es-MX" sz="4400" dirty="0"/>
            </a:br>
            <a:br>
              <a:rPr lang="es-MX" sz="4400" dirty="0"/>
            </a:br>
            <a:r>
              <a:rPr lang="es-MX" sz="4400" dirty="0"/>
              <a:t>CONSIDERACIONES FINALES</a:t>
            </a:r>
          </a:p>
        </p:txBody>
      </p:sp>
      <p:sp>
        <p:nvSpPr>
          <p:cNvPr id="4" name="Marcador de número de diapositiva 3">
            <a:extLst>
              <a:ext uri="{FF2B5EF4-FFF2-40B4-BE49-F238E27FC236}">
                <a16:creationId xmlns:a16="http://schemas.microsoft.com/office/drawing/2014/main" id="{4D895D7D-DA2E-4268-A3E4-4128C39A54FB}"/>
              </a:ext>
            </a:extLst>
          </p:cNvPr>
          <p:cNvSpPr>
            <a:spLocks noGrp="1"/>
          </p:cNvSpPr>
          <p:nvPr>
            <p:ph type="sldNum" sz="quarter" idx="12"/>
          </p:nvPr>
        </p:nvSpPr>
        <p:spPr/>
        <p:txBody>
          <a:bodyPr/>
          <a:lstStyle/>
          <a:p>
            <a:fld id="{571507EF-FDAC-4106-916F-1D34F66C5FE6}" type="slidenum">
              <a:rPr lang="es-MX" smtClean="0"/>
              <a:t>84</a:t>
            </a:fld>
            <a:endParaRPr lang="es-MX" dirty="0"/>
          </a:p>
        </p:txBody>
      </p:sp>
      <p:sp>
        <p:nvSpPr>
          <p:cNvPr id="5" name="Subtítulo 2">
            <a:extLst>
              <a:ext uri="{FF2B5EF4-FFF2-40B4-BE49-F238E27FC236}">
                <a16:creationId xmlns:a16="http://schemas.microsoft.com/office/drawing/2014/main" id="{F94F3E1D-1AE7-E43C-832A-211F3D54766F}"/>
              </a:ext>
            </a:extLst>
          </p:cNvPr>
          <p:cNvSpPr>
            <a:spLocks noGrp="1"/>
          </p:cNvSpPr>
          <p:nvPr>
            <p:ph type="body" idx="1"/>
          </p:nvPr>
        </p:nvSpPr>
        <p:spPr>
          <a:xfrm>
            <a:off x="623888" y="5291828"/>
            <a:ext cx="7886700" cy="936694"/>
          </a:xfrm>
        </p:spPr>
        <p:txBody>
          <a:bodyPr>
            <a:noAutofit/>
          </a:bodyPr>
          <a:lstStyle/>
          <a:p>
            <a:pPr algn="ctr"/>
            <a:r>
              <a:rPr lang="es-MX" sz="2000" b="1" dirty="0"/>
              <a:t>Material elaborado por</a:t>
            </a:r>
            <a:r>
              <a:rPr lang="es-MX" sz="2000" b="1" dirty="0">
                <a:solidFill>
                  <a:schemeClr val="tx1"/>
                </a:solidFill>
              </a:rPr>
              <a:t>:</a:t>
            </a:r>
          </a:p>
          <a:p>
            <a:pPr algn="ctr"/>
            <a:r>
              <a:rPr lang="es-MX" sz="2000" b="1" dirty="0">
                <a:solidFill>
                  <a:schemeClr val="tx1"/>
                </a:solidFill>
              </a:rPr>
              <a:t>Mtro. Miguel Angel Díaz Pérez</a:t>
            </a:r>
          </a:p>
        </p:txBody>
      </p:sp>
    </p:spTree>
    <p:extLst>
      <p:ext uri="{BB962C8B-B14F-4D97-AF65-F5344CB8AC3E}">
        <p14:creationId xmlns:p14="http://schemas.microsoft.com/office/powerpoint/2010/main" val="40542331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C542DBD-A680-4615-8855-F770261F3FDF}"/>
              </a:ext>
            </a:extLst>
          </p:cNvPr>
          <p:cNvSpPr>
            <a:spLocks noGrp="1"/>
          </p:cNvSpPr>
          <p:nvPr>
            <p:ph type="title"/>
          </p:nvPr>
        </p:nvSpPr>
        <p:spPr/>
        <p:txBody>
          <a:bodyPr/>
          <a:lstStyle/>
          <a:p>
            <a:endParaRPr lang="es-MX" dirty="0"/>
          </a:p>
        </p:txBody>
      </p:sp>
      <p:sp>
        <p:nvSpPr>
          <p:cNvPr id="6" name="Marcador de contenido 5">
            <a:extLst>
              <a:ext uri="{FF2B5EF4-FFF2-40B4-BE49-F238E27FC236}">
                <a16:creationId xmlns:a16="http://schemas.microsoft.com/office/drawing/2014/main" id="{95A94213-1D65-4977-857C-A0D21C80C356}"/>
              </a:ext>
            </a:extLst>
          </p:cNvPr>
          <p:cNvSpPr>
            <a:spLocks noGrp="1"/>
          </p:cNvSpPr>
          <p:nvPr>
            <p:ph idx="1"/>
          </p:nvPr>
        </p:nvSpPr>
        <p:spPr/>
        <p:txBody>
          <a:bodyPr>
            <a:normAutofit/>
          </a:bodyPr>
          <a:lstStyle/>
          <a:p>
            <a:pPr algn="just"/>
            <a:r>
              <a:rPr lang="es-MX" sz="2400" dirty="0"/>
              <a:t>Sin duda, una gran odisea el obtener el registro ante CONDUSEF, para poder operar dentro de los lineamientos previstos para una SOFOM.</a:t>
            </a:r>
          </a:p>
          <a:p>
            <a:pPr algn="just"/>
            <a:endParaRPr lang="es-MX" sz="2400" dirty="0"/>
          </a:p>
          <a:p>
            <a:pPr algn="just"/>
            <a:r>
              <a:rPr lang="es-MX" sz="2400" dirty="0"/>
              <a:t>Trascendental el obtener el pronunciamiento favorable de la CNBV del Dictamen Técnico</a:t>
            </a:r>
          </a:p>
          <a:p>
            <a:pPr algn="just"/>
            <a:endParaRPr lang="es-MX" sz="2400" dirty="0"/>
          </a:p>
          <a:p>
            <a:pPr algn="just"/>
            <a:r>
              <a:rPr lang="es-MX" sz="2400" dirty="0"/>
              <a:t>Lo más sencillo, el debido cumplimiento en materia fiscal.</a:t>
            </a:r>
          </a:p>
        </p:txBody>
      </p:sp>
      <p:sp>
        <p:nvSpPr>
          <p:cNvPr id="4" name="Marcador de número de diapositiva 3">
            <a:extLst>
              <a:ext uri="{FF2B5EF4-FFF2-40B4-BE49-F238E27FC236}">
                <a16:creationId xmlns:a16="http://schemas.microsoft.com/office/drawing/2014/main" id="{127B58FC-9163-41B6-AE67-19C83B7E637C}"/>
              </a:ext>
            </a:extLst>
          </p:cNvPr>
          <p:cNvSpPr>
            <a:spLocks noGrp="1"/>
          </p:cNvSpPr>
          <p:nvPr>
            <p:ph type="sldNum" sz="quarter" idx="12"/>
          </p:nvPr>
        </p:nvSpPr>
        <p:spPr/>
        <p:txBody>
          <a:bodyPr/>
          <a:lstStyle/>
          <a:p>
            <a:fld id="{571507EF-FDAC-4106-916F-1D34F66C5FE6}" type="slidenum">
              <a:rPr lang="es-MX" smtClean="0"/>
              <a:t>85</a:t>
            </a:fld>
            <a:endParaRPr lang="es-MX" dirty="0"/>
          </a:p>
        </p:txBody>
      </p:sp>
    </p:spTree>
    <p:extLst>
      <p:ext uri="{BB962C8B-B14F-4D97-AF65-F5344CB8AC3E}">
        <p14:creationId xmlns:p14="http://schemas.microsoft.com/office/powerpoint/2010/main" val="30491672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3453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hlinkClick r:id="rId2"/>
            <a:extLst>
              <a:ext uri="{FF2B5EF4-FFF2-40B4-BE49-F238E27FC236}">
                <a16:creationId xmlns:a16="http://schemas.microsoft.com/office/drawing/2014/main" id="{C04D51C3-79D8-488B-BD5C-80D6734F7D99}"/>
              </a:ext>
            </a:extLst>
          </p:cNvPr>
          <p:cNvSpPr/>
          <p:nvPr/>
        </p:nvSpPr>
        <p:spPr>
          <a:xfrm>
            <a:off x="408562" y="2665379"/>
            <a:ext cx="3268493" cy="671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 name="Rectángulo 2">
            <a:hlinkClick r:id="rId3"/>
            <a:extLst>
              <a:ext uri="{FF2B5EF4-FFF2-40B4-BE49-F238E27FC236}">
                <a16:creationId xmlns:a16="http://schemas.microsoft.com/office/drawing/2014/main" id="{884BB64F-B376-4A83-88F7-8D2E5E35119C}"/>
              </a:ext>
            </a:extLst>
          </p:cNvPr>
          <p:cNvSpPr/>
          <p:nvPr/>
        </p:nvSpPr>
        <p:spPr>
          <a:xfrm>
            <a:off x="486383" y="4260715"/>
            <a:ext cx="4426085" cy="11186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Rectángulo 3">
            <a:hlinkClick r:id="rId4"/>
            <a:extLst>
              <a:ext uri="{FF2B5EF4-FFF2-40B4-BE49-F238E27FC236}">
                <a16:creationId xmlns:a16="http://schemas.microsoft.com/office/drawing/2014/main" id="{0F6F9B1E-8B5A-48FE-B955-AEDAA82403C3}"/>
              </a:ext>
            </a:extLst>
          </p:cNvPr>
          <p:cNvSpPr/>
          <p:nvPr/>
        </p:nvSpPr>
        <p:spPr>
          <a:xfrm>
            <a:off x="6177064" y="3073940"/>
            <a:ext cx="1371600" cy="671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Rectángulo 4">
            <a:hlinkClick r:id="rId5"/>
            <a:extLst>
              <a:ext uri="{FF2B5EF4-FFF2-40B4-BE49-F238E27FC236}">
                <a16:creationId xmlns:a16="http://schemas.microsoft.com/office/drawing/2014/main" id="{12D5B552-DD34-4E52-A5AA-59D9783E11B5}"/>
              </a:ext>
            </a:extLst>
          </p:cNvPr>
          <p:cNvSpPr/>
          <p:nvPr/>
        </p:nvSpPr>
        <p:spPr>
          <a:xfrm>
            <a:off x="5243209" y="3745148"/>
            <a:ext cx="1459148" cy="671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Rectángulo 6">
            <a:hlinkClick r:id="rId6"/>
            <a:extLst>
              <a:ext uri="{FF2B5EF4-FFF2-40B4-BE49-F238E27FC236}">
                <a16:creationId xmlns:a16="http://schemas.microsoft.com/office/drawing/2014/main" id="{01739443-6039-43F8-9EA7-8E971D4ACB47}"/>
              </a:ext>
            </a:extLst>
          </p:cNvPr>
          <p:cNvSpPr/>
          <p:nvPr/>
        </p:nvSpPr>
        <p:spPr>
          <a:xfrm>
            <a:off x="7286017" y="3861881"/>
            <a:ext cx="1459148" cy="554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Rectángulo 7">
            <a:hlinkClick r:id="rId7"/>
            <a:extLst>
              <a:ext uri="{FF2B5EF4-FFF2-40B4-BE49-F238E27FC236}">
                <a16:creationId xmlns:a16="http://schemas.microsoft.com/office/drawing/2014/main" id="{99B9F6F5-B161-4BE5-A366-C7AA26BDDBDB}"/>
              </a:ext>
            </a:extLst>
          </p:cNvPr>
          <p:cNvSpPr/>
          <p:nvPr/>
        </p:nvSpPr>
        <p:spPr>
          <a:xfrm>
            <a:off x="6274340" y="4601183"/>
            <a:ext cx="1371600" cy="671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2728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E8133B7-6315-4BA9-BF9F-35BE5A87BB29}"/>
              </a:ext>
            </a:extLst>
          </p:cNvPr>
          <p:cNvSpPr>
            <a:spLocks noGrp="1"/>
          </p:cNvSpPr>
          <p:nvPr>
            <p:ph type="sldNum" sz="quarter" idx="12"/>
          </p:nvPr>
        </p:nvSpPr>
        <p:spPr/>
        <p:txBody>
          <a:bodyPr/>
          <a:lstStyle/>
          <a:p>
            <a:fld id="{571507EF-FDAC-4106-916F-1D34F66C5FE6}" type="slidenum">
              <a:rPr lang="es-MX" smtClean="0"/>
              <a:t>9</a:t>
            </a:fld>
            <a:endParaRPr lang="es-MX" dirty="0"/>
          </a:p>
        </p:txBody>
      </p:sp>
      <p:pic>
        <p:nvPicPr>
          <p:cNvPr id="4" name="Marcador de posición de imagen 3">
            <a:extLst>
              <a:ext uri="{FF2B5EF4-FFF2-40B4-BE49-F238E27FC236}">
                <a16:creationId xmlns:a16="http://schemas.microsoft.com/office/drawing/2014/main" id="{9C8C56E5-D8F4-4C15-944D-FA8CE172D572}"/>
              </a:ext>
            </a:extLst>
          </p:cNvPr>
          <p:cNvPicPr>
            <a:picLocks noGrp="1" noChangeAspect="1"/>
          </p:cNvPicPr>
          <p:nvPr>
            <p:ph type="pic" sz="quarter" idx="13"/>
          </p:nvPr>
        </p:nvPicPr>
        <p:blipFill rotWithShape="1">
          <a:blip r:embed="rId2"/>
          <a:srcRect l="17634" t="9628" r="20043" b="37621"/>
          <a:stretch/>
        </p:blipFill>
        <p:spPr>
          <a:xfrm>
            <a:off x="265042" y="834886"/>
            <a:ext cx="8103737" cy="5128592"/>
          </a:xfrm>
          <a:prstGeom prst="rect">
            <a:avLst/>
          </a:prstGeom>
        </p:spPr>
      </p:pic>
    </p:spTree>
    <p:extLst>
      <p:ext uri="{BB962C8B-B14F-4D97-AF65-F5344CB8AC3E}">
        <p14:creationId xmlns:p14="http://schemas.microsoft.com/office/powerpoint/2010/main" val="3293631039"/>
      </p:ext>
    </p:extLst>
  </p:cSld>
  <p:clrMapOvr>
    <a:masterClrMapping/>
  </p:clrMapOvr>
</p:sld>
</file>

<file path=ppt/theme/theme1.xml><?xml version="1.0" encoding="utf-8"?>
<a:theme xmlns:a="http://schemas.openxmlformats.org/drawingml/2006/main" name="Tema de Office">
  <a:themeElements>
    <a:clrScheme name="cofide">
      <a:dk1>
        <a:srgbClr val="0C0C0C"/>
      </a:dk1>
      <a:lt1>
        <a:srgbClr val="FFFFFF"/>
      </a:lt1>
      <a:dk2>
        <a:srgbClr val="A5A5A5"/>
      </a:dk2>
      <a:lt2>
        <a:srgbClr val="E7E6E6"/>
      </a:lt2>
      <a:accent1>
        <a:srgbClr val="99CC00"/>
      </a:accent1>
      <a:accent2>
        <a:srgbClr val="D0CECE"/>
      </a:accent2>
      <a:accent3>
        <a:srgbClr val="A5A5A5"/>
      </a:accent3>
      <a:accent4>
        <a:srgbClr val="FFC000"/>
      </a:accent4>
      <a:accent5>
        <a:srgbClr val="ED7D31"/>
      </a:accent5>
      <a:accent6>
        <a:srgbClr val="99CC00"/>
      </a:accent6>
      <a:hlink>
        <a:srgbClr val="0563C1"/>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814</TotalTime>
  <Words>5281</Words>
  <Application>Microsoft Office PowerPoint</Application>
  <PresentationFormat>Presentación en pantalla (4:3)</PresentationFormat>
  <Paragraphs>591</Paragraphs>
  <Slides>87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87</vt:i4>
      </vt:variant>
    </vt:vector>
  </HeadingPairs>
  <TitlesOfParts>
    <vt:vector size="91" baseType="lpstr">
      <vt:lpstr>Arial</vt:lpstr>
      <vt:lpstr>Calibri</vt:lpstr>
      <vt:lpstr>Helvetica LT Std</vt:lpstr>
      <vt:lpstr>Tema de Office</vt:lpstr>
      <vt:lpstr> SOFOM TRATAMIENTO FISCAL Y OPERATIVO</vt:lpstr>
      <vt:lpstr>Objetivos</vt:lpstr>
      <vt:lpstr>Temario</vt:lpstr>
      <vt:lpstr>Temario</vt:lpstr>
      <vt:lpstr>Temario</vt:lpstr>
      <vt:lpstr>  INTRODUCCIÓN</vt:lpstr>
      <vt:lpstr>Solicitud de opinión favorable a la CONDUSEF</vt:lpstr>
      <vt:lpstr>Presentación de PowerPoint</vt:lpstr>
      <vt:lpstr>Presentación de PowerPoint</vt:lpstr>
      <vt:lpstr>Presentación de PowerPoint</vt:lpstr>
      <vt:lpstr>Solicitud de opinión favorable a la CONDUSEF</vt:lpstr>
      <vt:lpstr>Fundamentos legales</vt:lpstr>
      <vt:lpstr>Protocolización del contrato social</vt:lpstr>
      <vt:lpstr>TEMA I  PRINCIPALES OBLIGACIONES POR CUMPLIR A LA CNBV</vt:lpstr>
      <vt:lpstr>Oficios por presentar a la CNBV</vt:lpstr>
      <vt:lpstr>Oficios por presentar a la CNBV</vt:lpstr>
      <vt:lpstr>Oficios por presentar a la CNBV</vt:lpstr>
      <vt:lpstr>DICTAMEN TÉCNICO SOFOM ENR  (Art. 87-B, Fracción IV y 87-P de la Ley General de Organizaciones y Actividades Auxiliares del Crédito)  </vt:lpstr>
      <vt:lpstr>¿Qué es?</vt:lpstr>
      <vt:lpstr>¿Cuál es su objetivo?</vt:lpstr>
      <vt:lpstr>Documentos requeridos para obtener el dictamen técnico</vt:lpstr>
      <vt:lpstr>Documentos requeridos para obtener el dictamen técnico</vt:lpstr>
      <vt:lpstr>Documentos requeridos para obtener el dictamen técnico</vt:lpstr>
      <vt:lpstr>Cuestionario, debidamente llenado por el Oficial de Cumplimiento (Art. 5, Fracción VI)</vt:lpstr>
      <vt:lpstr>Cuestionario, debidamente llenado por el Oficial de Cumplimiento (Art. 5, Fracción VI)</vt:lpstr>
      <vt:lpstr>Presentación de PowerPoint</vt:lpstr>
      <vt:lpstr>Guía de un enfoque basado en riesgo</vt:lpstr>
      <vt:lpstr>Diseño de la metodología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Inscripción y avisos por presentar en el Sistema Interinstitucional de Transferencia de Información (SITI)</vt:lpstr>
      <vt:lpstr>Información a la CNBV</vt:lpstr>
      <vt:lpstr>Información a la CNVB</vt:lpstr>
      <vt:lpstr>Procedimiento para su obtención</vt:lpstr>
      <vt:lpstr>Complemento de datos y documentos a enviar</vt:lpstr>
      <vt:lpstr>Complemento de datos y documentos a enviar</vt:lpstr>
      <vt:lpstr>Seguimiento a solicitud</vt:lpstr>
      <vt:lpstr>Requerimientos técnicos</vt:lpstr>
      <vt:lpstr>Generar carta de conformidad y entregarla a la CNVB</vt:lpstr>
      <vt:lpstr>Generar carta de conformidad y entregarla a la CNVB</vt:lpstr>
      <vt:lpstr>Generar carta de conformidad y entregarla a la CNVB</vt:lpstr>
      <vt:lpstr>Activar cuenta única SITI</vt:lpstr>
      <vt:lpstr>TEMA II  PRINCIPALES OBLIGACIONES POR CUMPLIR A LA CONDUSEF</vt:lpstr>
      <vt:lpstr>Pre registro, Plan General de Funcionamiento</vt:lpstr>
      <vt:lpstr>Presentación de PowerPoint</vt:lpstr>
      <vt:lpstr>Información a la CONDUSEF</vt:lpstr>
      <vt:lpstr>Sistema de Registro de Prestadores de Servicios Financieros (SIPRES)</vt:lpstr>
      <vt:lpstr>Requisitos para solicitar el alta de una SOFOM, ante la CONDUSEF </vt:lpstr>
      <vt:lpstr>Requisitos para solicitar el alta de una SOFOM, ante la CONDUSEF </vt:lpstr>
      <vt:lpstr>Requisitos para solicitar el alta de una SOFOM, ante la CONDUSEF </vt:lpstr>
      <vt:lpstr>Requisitos para solicitar el alta de una SOFOM, ante la CONDUSEF </vt:lpstr>
      <vt:lpstr>Solicitud de clave institucional</vt:lpstr>
      <vt:lpstr>Registro de Montos y Comisiones (RECO)</vt:lpstr>
      <vt:lpstr>Registro de Información de Unidades Especializadas (REÚNE)</vt:lpstr>
      <vt:lpstr>Procedimiento</vt:lpstr>
      <vt:lpstr>Procedimiento</vt:lpstr>
      <vt:lpstr>Registro de Información de Unidades Especializadas (REÚNE)</vt:lpstr>
      <vt:lpstr>Reporte al Sistema de Información Crediticia (SIC’S)</vt:lpstr>
      <vt:lpstr>Reporte al Sistema de Información Crediticia (SIC’S)</vt:lpstr>
      <vt:lpstr>Papel de las SIC´S en el Sistema Financiero</vt:lpstr>
      <vt:lpstr>Ingreso de Fichas Técnicas (IFIT)</vt:lpstr>
      <vt:lpstr>Ingreso de Fichas Técnicas (IFIT)</vt:lpstr>
      <vt:lpstr>TEMA III  CÓDIGO FISCAL DE LA FEDERACIÓN</vt:lpstr>
      <vt:lpstr>Concepto de enajenación</vt:lpstr>
      <vt:lpstr>Concepto de enajenación</vt:lpstr>
      <vt:lpstr>Concepto de Arrendamiento Financiero</vt:lpstr>
      <vt:lpstr>Fideicomiso de garantía</vt:lpstr>
      <vt:lpstr>TEMA IV  TRATAMIENTO FISCAL EN ISR E IVA (INTERESES, ARRENDAMIENTO FINANCIERO, FIDEICOMISO)</vt:lpstr>
      <vt:lpstr>Concepto de interés</vt:lpstr>
      <vt:lpstr>Presentación de PowerPoint</vt:lpstr>
      <vt:lpstr>SOFOM, intermediario financiero no bancario</vt:lpstr>
      <vt:lpstr>Reglas de acumulación y deducción de intereses</vt:lpstr>
      <vt:lpstr>Intereses exentos y gravados para efectos de IVA</vt:lpstr>
      <vt:lpstr>Presentación de PowerPoint</vt:lpstr>
      <vt:lpstr>Obligación de retener ISR e IVA de los intereses</vt:lpstr>
      <vt:lpstr>Obligaciones de presentación de declaraciones</vt:lpstr>
      <vt:lpstr>Principales rubros contables</vt:lpstr>
      <vt:lpstr>Principales rubros contables</vt:lpstr>
      <vt:lpstr>TEMA V  CONSIDERACIONES FINALES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Mónica Caire</dc:creator>
  <cp:lastModifiedBy>MIGUEL ANGEL DIAZ PEREZ</cp:lastModifiedBy>
  <cp:revision>39</cp:revision>
  <dcterms:created xsi:type="dcterms:W3CDTF">2021-05-07T18:17:41Z</dcterms:created>
  <dcterms:modified xsi:type="dcterms:W3CDTF">2023-10-17T18:13:23Z</dcterms:modified>
</cp:coreProperties>
</file>